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4" r:id="rId1"/>
  </p:sldMasterIdLst>
  <p:notesMasterIdLst>
    <p:notesMasterId r:id="rId22"/>
  </p:notesMasterIdLst>
  <p:sldIdLst>
    <p:sldId id="365" r:id="rId2"/>
    <p:sldId id="256" r:id="rId3"/>
    <p:sldId id="332" r:id="rId4"/>
    <p:sldId id="345" r:id="rId5"/>
    <p:sldId id="347" r:id="rId6"/>
    <p:sldId id="366" r:id="rId7"/>
    <p:sldId id="349" r:id="rId8"/>
    <p:sldId id="348" r:id="rId9"/>
    <p:sldId id="350" r:id="rId10"/>
    <p:sldId id="351" r:id="rId11"/>
    <p:sldId id="353" r:id="rId12"/>
    <p:sldId id="358" r:id="rId13"/>
    <p:sldId id="359" r:id="rId14"/>
    <p:sldId id="360" r:id="rId15"/>
    <p:sldId id="361" r:id="rId16"/>
    <p:sldId id="362" r:id="rId17"/>
    <p:sldId id="343" r:id="rId18"/>
    <p:sldId id="363" r:id="rId19"/>
    <p:sldId id="364" r:id="rId20"/>
    <p:sldId id="344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65D7FF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592" y="-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522A0B-5835-416F-BC24-AF7F208F3B6D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CB42D3-B69A-4893-BB4B-653C060C37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211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CB42D3-B69A-4893-BB4B-653C060C37A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638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206876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DD734C62-B6FA-4315-83B8-CFFE9B398C05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6D1228D5-4780-47C2-A9D8-AD721BFC21F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Freeform 3"/>
          <p:cNvSpPr/>
          <p:nvPr userDrawn="1"/>
        </p:nvSpPr>
        <p:spPr>
          <a:xfrm>
            <a:off x="0" y="0"/>
            <a:ext cx="9144000" cy="852570"/>
          </a:xfrm>
          <a:custGeom>
            <a:avLst/>
            <a:gdLst>
              <a:gd name="connsiteX0" fmla="*/ 0 w 9142476"/>
              <a:gd name="connsiteY0" fmla="*/ 0 h 939800"/>
              <a:gd name="connsiteX1" fmla="*/ 9142475 w 9142476"/>
              <a:gd name="connsiteY1" fmla="*/ 0 h 939800"/>
              <a:gd name="connsiteX2" fmla="*/ 9142475 w 9142476"/>
              <a:gd name="connsiteY2" fmla="*/ 939800 h 939800"/>
              <a:gd name="connsiteX3" fmla="*/ 0 w 9142476"/>
              <a:gd name="connsiteY3" fmla="*/ 939800 h 939800"/>
              <a:gd name="connsiteX4" fmla="*/ 0 w 9142476"/>
              <a:gd name="connsiteY4" fmla="*/ 0 h 939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2476" h="939800">
                <a:moveTo>
                  <a:pt x="0" y="0"/>
                </a:moveTo>
                <a:lnTo>
                  <a:pt x="9142475" y="0"/>
                </a:lnTo>
                <a:lnTo>
                  <a:pt x="9142475" y="939800"/>
                </a:lnTo>
                <a:lnTo>
                  <a:pt x="0" y="939800"/>
                </a:lnTo>
                <a:lnTo>
                  <a:pt x="0" y="0"/>
                </a:lnTo>
              </a:path>
            </a:pathLst>
          </a:custGeom>
          <a:solidFill>
            <a:srgbClr val="0070C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869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34C62-B6FA-4315-83B8-CFFE9B398C05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228D5-4780-47C2-A9D8-AD721BFC21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847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34C62-B6FA-4315-83B8-CFFE9B398C05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228D5-4780-47C2-A9D8-AD721BFC21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186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34C62-B6FA-4315-83B8-CFFE9B398C05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228D5-4780-47C2-A9D8-AD721BFC21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709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204209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34C62-B6FA-4315-83B8-CFFE9B398C05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228D5-4780-47C2-A9D8-AD721BFC21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205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7492" y="1998134"/>
            <a:ext cx="349758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8498" y="1998134"/>
            <a:ext cx="349758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34C62-B6FA-4315-83B8-CFFE9B398C05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228D5-4780-47C2-A9D8-AD721BFC21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868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40467"/>
            <a:ext cx="349758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492" y="2753084"/>
            <a:ext cx="349758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05706" y="2038435"/>
            <a:ext cx="349758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05706" y="2750990"/>
            <a:ext cx="349758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34C62-B6FA-4315-83B8-CFFE9B398C05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228D5-4780-47C2-A9D8-AD721BFC21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486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34C62-B6FA-4315-83B8-CFFE9B398C05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228D5-4780-47C2-A9D8-AD721BFC21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760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34C62-B6FA-4315-83B8-CFFE9B398C05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228D5-4780-47C2-A9D8-AD721BFC21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40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34C62-B6FA-4315-83B8-CFFE9B398C05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6D1228D5-4780-47C2-A9D8-AD721BFC21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555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5909735"/>
            <a:ext cx="6922008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DD734C62-B6FA-4315-83B8-CFFE9B398C05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6D1228D5-4780-47C2-A9D8-AD721BFC21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8609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11680"/>
            <a:ext cx="8065294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412447"/>
            <a:ext cx="30861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DD734C62-B6FA-4315-83B8-CFFE9B398C05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554697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945" y="5876413"/>
            <a:ext cx="219456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6D1228D5-4780-47C2-A9D8-AD721BFC21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199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9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1466" y="2232080"/>
            <a:ext cx="8079581" cy="1658198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 smtClean="0">
                <a:solidFill>
                  <a:srgbClr val="FFFF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欢迎参加</a:t>
            </a:r>
            <a:r>
              <a:rPr lang="en-US" altLang="zh-CN" sz="6000" b="1" dirty="0" smtClean="0">
                <a:solidFill>
                  <a:srgbClr val="FFFF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/>
            </a:r>
            <a:br>
              <a:rPr lang="en-US" altLang="zh-CN" sz="6000" b="1" dirty="0" smtClean="0">
                <a:solidFill>
                  <a:srgbClr val="FFFF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en-US" altLang="zh-CN" sz="6000" b="1" dirty="0" smtClean="0">
                <a:solidFill>
                  <a:srgbClr val="FFFF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2017</a:t>
            </a:r>
            <a:r>
              <a:rPr lang="zh-CN" altLang="en-US" sz="6000" b="1" dirty="0" smtClean="0">
                <a:solidFill>
                  <a:srgbClr val="FFFF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年度省科学技术奖</a:t>
            </a:r>
            <a:r>
              <a:rPr lang="en-US" altLang="zh-CN" sz="6000" b="1" dirty="0" smtClean="0">
                <a:solidFill>
                  <a:srgbClr val="FFFF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/>
            </a:r>
            <a:br>
              <a:rPr lang="en-US" altLang="zh-CN" sz="6000" b="1" dirty="0" smtClean="0">
                <a:solidFill>
                  <a:srgbClr val="FFFF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6000" b="1" dirty="0" smtClean="0">
                <a:solidFill>
                  <a:srgbClr val="FFFF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推荐答疑会</a:t>
            </a:r>
            <a:endParaRPr lang="zh-CN" altLang="en-US" sz="6000" b="1" dirty="0">
              <a:solidFill>
                <a:srgbClr val="FFFF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974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655093" y="1090848"/>
            <a:ext cx="7929349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（五）核查完成人与项目关联度</a:t>
            </a:r>
            <a:endParaRPr lang="en-US" altLang="zh-CN" sz="2800" spc="-200" dirty="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仿宋" pitchFamily="49" charset="-122"/>
                <a:ea typeface="仿宋" pitchFamily="49" charset="-122"/>
              </a:rPr>
              <a:t>    1.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强化三大奖完成人与项目的关联度，在</a:t>
            </a:r>
            <a:r>
              <a:rPr lang="en-US" altLang="zh-CN" sz="24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完成人情况表</a:t>
            </a:r>
            <a:r>
              <a:rPr lang="en-US" altLang="zh-CN" sz="24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中填写“对本项目主要贡献”时，应明确说明对某个创新点</a:t>
            </a:r>
            <a:r>
              <a:rPr lang="zh-CN" altLang="en-US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或者项目的某些内容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做出了哪些突出贡献，</a:t>
            </a:r>
            <a:r>
              <a:rPr lang="zh-CN" altLang="en-US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并附以相关证明材料。</a:t>
            </a:r>
            <a:endParaRPr lang="en-US" altLang="zh-CN" sz="2400" dirty="0" smtClean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如：对创新点</a:t>
            </a:r>
            <a:r>
              <a:rPr lang="en-US" altLang="zh-CN" sz="2400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的贡献是：</a:t>
            </a:r>
            <a:r>
              <a:rPr lang="en-US" altLang="zh-CN" sz="2400" dirty="0" smtClean="0">
                <a:latin typeface="仿宋" pitchFamily="49" charset="-122"/>
                <a:ea typeface="仿宋" pitchFamily="49" charset="-122"/>
              </a:rPr>
              <a:t>……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，支撑材料为：</a:t>
            </a:r>
            <a:r>
              <a:rPr lang="en-US" altLang="zh-CN" sz="2400" dirty="0" smtClean="0">
                <a:latin typeface="仿宋" pitchFamily="49" charset="-122"/>
                <a:ea typeface="仿宋" pitchFamily="49" charset="-122"/>
              </a:rPr>
              <a:t>……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，</a:t>
            </a:r>
            <a:r>
              <a:rPr lang="zh-CN" altLang="en-US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详见附件</a:t>
            </a:r>
            <a:r>
              <a:rPr lang="en-US" altLang="zh-CN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；对项目应用推广的贡献是：</a:t>
            </a:r>
            <a:r>
              <a:rPr lang="en-US" altLang="zh-CN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……,</a:t>
            </a:r>
            <a:r>
              <a:rPr lang="zh-CN" altLang="en-US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支撑材料为：</a:t>
            </a:r>
            <a:r>
              <a:rPr lang="en-US" altLang="zh-CN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……,</a:t>
            </a:r>
            <a:r>
              <a:rPr lang="zh-CN" altLang="en-US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详见附件</a:t>
            </a:r>
            <a:r>
              <a:rPr lang="en-US" altLang="zh-CN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4</a:t>
            </a:r>
            <a:r>
              <a:rPr lang="zh-CN" altLang="en-US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；以此类推。</a:t>
            </a:r>
            <a:endParaRPr lang="en-US" altLang="zh-CN" sz="2400" dirty="0" smtClean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仿宋" pitchFamily="49" charset="-122"/>
                <a:ea typeface="仿宋" pitchFamily="49" charset="-122"/>
              </a:rPr>
              <a:t>    </a:t>
            </a:r>
          </a:p>
          <a:p>
            <a:endParaRPr lang="en-US" altLang="zh-CN" sz="2800" dirty="0" smtClean="0"/>
          </a:p>
          <a:p>
            <a:endParaRPr lang="zh-CN" altLang="en-US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        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346138" y="203668"/>
            <a:ext cx="6019277" cy="1210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2017年度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推荐工作主要注意事项</a:t>
            </a:r>
            <a:endParaRPr lang="en-US" altLang="zh-CN" sz="2800" b="1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ts val="4700"/>
              </a:lnSpc>
            </a:pPr>
            <a:endParaRPr lang="en-US" altLang="zh-CN" sz="3600" b="1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9110" y="983907"/>
            <a:ext cx="8586005" cy="48167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Times New Roman"/>
              </a:rPr>
              <a:t>（一）</a:t>
            </a:r>
            <a:r>
              <a:rPr lang="zh-CN" altLang="zh-CN" sz="2800" kern="1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Times New Roman"/>
              </a:rPr>
              <a:t>不</a:t>
            </a:r>
            <a:r>
              <a:rPr lang="zh-CN" altLang="zh-CN" sz="2800" kern="1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Times New Roman"/>
              </a:rPr>
              <a:t>符合省科学技术奖推荐基本</a:t>
            </a:r>
            <a:r>
              <a:rPr lang="zh-CN" altLang="zh-CN" sz="2800" kern="1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Times New Roman"/>
              </a:rPr>
              <a:t>条件</a:t>
            </a:r>
            <a:r>
              <a:rPr lang="zh-CN" altLang="en-US" sz="2800" kern="1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Times New Roman"/>
              </a:rPr>
              <a:t>：</a:t>
            </a:r>
            <a:endParaRPr lang="en-US" altLang="zh-CN" sz="2800" kern="100" dirty="0" smtClean="0">
              <a:solidFill>
                <a:srgbClr val="0070C0"/>
              </a:solidFill>
              <a:latin typeface="楷体" pitchFamily="49" charset="-122"/>
              <a:ea typeface="楷体" pitchFamily="49" charset="-122"/>
              <a:cs typeface="Times New Roman"/>
            </a:endParaRPr>
          </a:p>
          <a:p>
            <a:pPr lvl="1"/>
            <a:r>
              <a:rPr lang="zh-CN" altLang="en-US" sz="2400" dirty="0" smtClean="0">
                <a:latin typeface="仿宋" panose="02010609060101010101" pitchFamily="49" charset="-122"/>
                <a:ea typeface="仿宋" panose="02010609060101010101" pitchFamily="49" charset="-122"/>
                <a:cs typeface="华文中宋" pitchFamily="18" charset="0"/>
              </a:rPr>
              <a:t>基本条件依据如下：</a:t>
            </a:r>
            <a:endParaRPr lang="en-US" altLang="zh-CN" sz="2400" dirty="0" smtClean="0">
              <a:latin typeface="仿宋" panose="02010609060101010101" pitchFamily="49" charset="-122"/>
              <a:ea typeface="仿宋" panose="02010609060101010101" pitchFamily="49" charset="-122"/>
              <a:cs typeface="华文中宋" pitchFamily="18" charset="0"/>
            </a:endParaRP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altLang="zh-CN" sz="2400" dirty="0" smtClean="0">
                <a:latin typeface="仿宋" panose="02010609060101010101" pitchFamily="49" charset="-122"/>
                <a:ea typeface="仿宋" panose="02010609060101010101" pitchFamily="49" charset="-122"/>
                <a:cs typeface="华文中宋" pitchFamily="18" charset="0"/>
              </a:rPr>
              <a:t>《</a:t>
            </a:r>
            <a:r>
              <a:rPr lang="en-US" altLang="zh-CN" sz="2400" dirty="0" err="1">
                <a:latin typeface="仿宋" pitchFamily="49" charset="-122"/>
                <a:ea typeface="仿宋" pitchFamily="49" charset="-122"/>
                <a:cs typeface="华文中宋" pitchFamily="18" charset="0"/>
              </a:rPr>
              <a:t>山东省科学技术奖励办法</a:t>
            </a:r>
            <a:r>
              <a:rPr lang="en-US" altLang="zh-CN" sz="2400" dirty="0" smtClean="0">
                <a:latin typeface="仿宋" pitchFamily="49" charset="-122"/>
                <a:ea typeface="仿宋" pitchFamily="49" charset="-122"/>
                <a:cs typeface="华文中宋" pitchFamily="18" charset="0"/>
              </a:rPr>
              <a:t>》</a:t>
            </a:r>
          </a:p>
          <a:p>
            <a:pPr lvl="1"/>
            <a:r>
              <a:rPr lang="en-US" altLang="zh-CN" sz="2400" dirty="0" smtClean="0">
                <a:latin typeface="仿宋" pitchFamily="49" charset="-122"/>
                <a:ea typeface="仿宋" pitchFamily="49" charset="-122"/>
                <a:cs typeface="华文中宋" pitchFamily="18" charset="0"/>
              </a:rPr>
              <a:t>  （</a:t>
            </a:r>
            <a:r>
              <a:rPr lang="en-US" altLang="zh-CN" sz="2400" dirty="0">
                <a:latin typeface="仿宋" pitchFamily="49" charset="-122"/>
                <a:ea typeface="仿宋" pitchFamily="49" charset="-122"/>
                <a:cs typeface="华文中宋" pitchFamily="18" charset="0"/>
              </a:rPr>
              <a:t>2006年省政府第187号令，2014年10月28日修改）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altLang="zh-CN" sz="2400" dirty="0" smtClean="0">
                <a:latin typeface="仿宋" pitchFamily="49" charset="-122"/>
                <a:ea typeface="仿宋" pitchFamily="49" charset="-122"/>
                <a:cs typeface="华文中宋" pitchFamily="18" charset="0"/>
              </a:rPr>
              <a:t>《</a:t>
            </a:r>
            <a:r>
              <a:rPr lang="en-US" altLang="zh-CN" sz="2400" dirty="0" err="1">
                <a:latin typeface="仿宋" pitchFamily="49" charset="-122"/>
                <a:ea typeface="仿宋" pitchFamily="49" charset="-122"/>
                <a:cs typeface="华文中宋" pitchFamily="18" charset="0"/>
              </a:rPr>
              <a:t>山东省科学技术奖励办法实施细则（试行</a:t>
            </a:r>
            <a:r>
              <a:rPr lang="en-US" altLang="zh-CN" sz="2400" dirty="0" smtClean="0">
                <a:latin typeface="仿宋" pitchFamily="49" charset="-122"/>
                <a:ea typeface="仿宋" pitchFamily="49" charset="-122"/>
                <a:cs typeface="华文中宋" pitchFamily="18" charset="0"/>
              </a:rPr>
              <a:t>）》</a:t>
            </a:r>
          </a:p>
          <a:p>
            <a:pPr lvl="1"/>
            <a:r>
              <a:rPr lang="en-US" altLang="zh-CN" sz="2400" dirty="0" smtClean="0">
                <a:latin typeface="仿宋" pitchFamily="49" charset="-122"/>
                <a:ea typeface="仿宋" pitchFamily="49" charset="-122"/>
                <a:cs typeface="华文中宋" pitchFamily="18" charset="0"/>
              </a:rPr>
              <a:t>  （</a:t>
            </a:r>
            <a:r>
              <a:rPr lang="en-US" altLang="zh-CN" sz="2400" dirty="0" err="1">
                <a:latin typeface="仿宋" pitchFamily="49" charset="-122"/>
                <a:ea typeface="仿宋" pitchFamily="49" charset="-122"/>
                <a:cs typeface="华文中宋" pitchFamily="18" charset="0"/>
              </a:rPr>
              <a:t>鲁科函字</a:t>
            </a:r>
            <a:r>
              <a:rPr lang="en-US" altLang="zh-CN" sz="2400" dirty="0">
                <a:latin typeface="仿宋" pitchFamily="49" charset="-122"/>
                <a:ea typeface="仿宋" pitchFamily="49" charset="-122"/>
                <a:cs typeface="华文中宋" pitchFamily="18" charset="0"/>
              </a:rPr>
              <a:t>[2007]96号）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altLang="zh-CN" sz="2400" dirty="0" smtClean="0">
                <a:latin typeface="仿宋" pitchFamily="49" charset="-122"/>
                <a:ea typeface="仿宋" pitchFamily="49" charset="-122"/>
                <a:cs typeface="华文中宋" pitchFamily="18" charset="0"/>
              </a:rPr>
              <a:t>《</a:t>
            </a:r>
            <a:r>
              <a:rPr lang="en-US" altLang="zh-CN" sz="2400" dirty="0" err="1">
                <a:latin typeface="仿宋" pitchFamily="49" charset="-122"/>
                <a:ea typeface="仿宋" pitchFamily="49" charset="-122"/>
                <a:cs typeface="华文中宋" pitchFamily="18" charset="0"/>
              </a:rPr>
              <a:t>关于改进山东省科学技术奖励工作的意见</a:t>
            </a:r>
            <a:r>
              <a:rPr lang="en-US" altLang="zh-CN" sz="2400" dirty="0" smtClean="0">
                <a:latin typeface="仿宋" pitchFamily="49" charset="-122"/>
                <a:ea typeface="仿宋" pitchFamily="49" charset="-122"/>
                <a:cs typeface="华文中宋" pitchFamily="18" charset="0"/>
              </a:rPr>
              <a:t>》</a:t>
            </a:r>
          </a:p>
          <a:p>
            <a:pPr lvl="1"/>
            <a:r>
              <a:rPr lang="en-US" altLang="zh-CN" sz="2400" dirty="0" smtClean="0">
                <a:latin typeface="仿宋" pitchFamily="49" charset="-122"/>
                <a:ea typeface="仿宋" pitchFamily="49" charset="-122"/>
                <a:cs typeface="华文中宋" pitchFamily="18" charset="0"/>
              </a:rPr>
              <a:t>  （</a:t>
            </a:r>
            <a:r>
              <a:rPr lang="en-US" altLang="zh-CN" sz="2400" dirty="0" err="1">
                <a:latin typeface="仿宋" pitchFamily="49" charset="-122"/>
                <a:ea typeface="仿宋" pitchFamily="49" charset="-122"/>
                <a:cs typeface="华文中宋" pitchFamily="18" charset="0"/>
              </a:rPr>
              <a:t>鲁科字</a:t>
            </a:r>
            <a:r>
              <a:rPr lang="en-US" altLang="zh-CN" sz="2400" dirty="0">
                <a:latin typeface="仿宋" pitchFamily="49" charset="-122"/>
                <a:ea typeface="仿宋" pitchFamily="49" charset="-122"/>
                <a:cs typeface="华文中宋" pitchFamily="18" charset="0"/>
              </a:rPr>
              <a:t>[2014]73号）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altLang="zh-CN" sz="2400" kern="100" dirty="0" smtClean="0">
                <a:latin typeface="仿宋" pitchFamily="49" charset="-122"/>
                <a:ea typeface="仿宋" pitchFamily="49" charset="-122"/>
                <a:cs typeface="Times New Roman"/>
              </a:rPr>
              <a:t>《</a:t>
            </a:r>
            <a:r>
              <a:rPr lang="zh-CN" altLang="en-US" sz="2400" kern="100" dirty="0" smtClean="0">
                <a:latin typeface="仿宋" pitchFamily="49" charset="-122"/>
                <a:ea typeface="仿宋" pitchFamily="49" charset="-122"/>
                <a:cs typeface="Times New Roman"/>
              </a:rPr>
              <a:t>山东省科学技术奖申报和推荐工作管理办法</a:t>
            </a:r>
            <a:r>
              <a:rPr lang="en-US" altLang="zh-CN" sz="2400" kern="100" dirty="0" smtClean="0">
                <a:latin typeface="仿宋" pitchFamily="49" charset="-122"/>
                <a:ea typeface="仿宋" pitchFamily="49" charset="-122"/>
                <a:cs typeface="Times New Roman"/>
              </a:rPr>
              <a:t>》</a:t>
            </a:r>
          </a:p>
          <a:p>
            <a:pPr lvl="1"/>
            <a:r>
              <a:rPr lang="zh-CN" altLang="en-US" sz="2400" kern="100" dirty="0" smtClean="0">
                <a:latin typeface="仿宋" pitchFamily="49" charset="-122"/>
                <a:ea typeface="仿宋" pitchFamily="49" charset="-122"/>
                <a:cs typeface="Times New Roman"/>
              </a:rPr>
              <a:t>  （鲁科奖字</a:t>
            </a:r>
            <a:r>
              <a:rPr lang="en-US" altLang="zh-CN" sz="2400" kern="100" dirty="0" smtClean="0">
                <a:latin typeface="仿宋" pitchFamily="49" charset="-122"/>
                <a:ea typeface="仿宋" pitchFamily="49" charset="-122"/>
                <a:cs typeface="Times New Roman"/>
              </a:rPr>
              <a:t>[2014]1</a:t>
            </a:r>
            <a:r>
              <a:rPr lang="zh-CN" altLang="en-US" sz="2400" kern="100" dirty="0" smtClean="0">
                <a:latin typeface="仿宋" pitchFamily="49" charset="-122"/>
                <a:ea typeface="仿宋" pitchFamily="49" charset="-122"/>
                <a:cs typeface="Times New Roman"/>
              </a:rPr>
              <a:t>号）</a:t>
            </a:r>
            <a:endParaRPr lang="en-US" altLang="zh-CN" sz="2400" kern="100" dirty="0" smtClean="0">
              <a:latin typeface="仿宋" pitchFamily="49" charset="-122"/>
              <a:ea typeface="仿宋" pitchFamily="49" charset="-122"/>
              <a:cs typeface="Times New Roman"/>
            </a:endParaRP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altLang="zh-CN" sz="2400" kern="100" dirty="0" smtClean="0">
                <a:latin typeface="仿宋" pitchFamily="49" charset="-122"/>
                <a:ea typeface="仿宋" pitchFamily="49" charset="-122"/>
                <a:cs typeface="Times New Roman"/>
              </a:rPr>
              <a:t>《</a:t>
            </a:r>
            <a:r>
              <a:rPr lang="zh-CN" altLang="en-US" sz="2400" kern="100" dirty="0" smtClean="0">
                <a:latin typeface="仿宋" pitchFamily="49" charset="-122"/>
                <a:ea typeface="仿宋" pitchFamily="49" charset="-122"/>
                <a:cs typeface="Times New Roman"/>
              </a:rPr>
              <a:t>关于</a:t>
            </a:r>
            <a:r>
              <a:rPr lang="zh-CN" altLang="en-US" sz="2400" kern="100" dirty="0" smtClean="0">
                <a:latin typeface="仿宋" pitchFamily="49" charset="-122"/>
                <a:ea typeface="仿宋" pitchFamily="49" charset="-122"/>
                <a:cs typeface="Times New Roman"/>
              </a:rPr>
              <a:t>开展</a:t>
            </a:r>
            <a:r>
              <a:rPr lang="en-US" altLang="zh-CN" sz="2400" kern="100" smtClean="0">
                <a:latin typeface="仿宋" pitchFamily="49" charset="-122"/>
                <a:ea typeface="仿宋" pitchFamily="49" charset="-122"/>
                <a:cs typeface="Times New Roman"/>
              </a:rPr>
              <a:t>2017</a:t>
            </a:r>
            <a:r>
              <a:rPr lang="zh-CN" altLang="en-US" sz="2400" kern="100" smtClean="0">
                <a:latin typeface="仿宋" pitchFamily="49" charset="-122"/>
                <a:ea typeface="仿宋" pitchFamily="49" charset="-122"/>
                <a:cs typeface="Times New Roman"/>
              </a:rPr>
              <a:t>年度</a:t>
            </a:r>
            <a:r>
              <a:rPr lang="zh-CN" altLang="en-US" sz="2400" kern="100" dirty="0" smtClean="0">
                <a:latin typeface="仿宋" pitchFamily="49" charset="-122"/>
                <a:ea typeface="仿宋" pitchFamily="49" charset="-122"/>
                <a:cs typeface="Times New Roman"/>
              </a:rPr>
              <a:t>山东省科学技术奖推荐工作的通知</a:t>
            </a:r>
            <a:r>
              <a:rPr lang="en-US" altLang="zh-CN" sz="2400" kern="100" dirty="0" smtClean="0">
                <a:latin typeface="仿宋" pitchFamily="49" charset="-122"/>
                <a:ea typeface="仿宋" pitchFamily="49" charset="-122"/>
                <a:cs typeface="Times New Roman"/>
              </a:rPr>
              <a:t>》</a:t>
            </a:r>
            <a:endParaRPr lang="zh-CN" altLang="zh-CN" sz="2400" kern="100" dirty="0">
              <a:latin typeface="仿宋" pitchFamily="49" charset="-122"/>
              <a:ea typeface="仿宋" pitchFamily="49" charset="-122"/>
              <a:cs typeface="Times New Roman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308607" y="190021"/>
            <a:ext cx="4667945" cy="648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b="1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三、近年来形式审查常见问题</a:t>
            </a:r>
            <a:endParaRPr lang="en-US" altLang="zh-CN" sz="3600" b="1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86" name="TextBox 1"/>
          <p:cNvSpPr txBox="1">
            <a:spLocks noChangeArrowheads="1"/>
          </p:cNvSpPr>
          <p:nvPr/>
        </p:nvSpPr>
        <p:spPr bwMode="auto">
          <a:xfrm>
            <a:off x="308607" y="190021"/>
            <a:ext cx="4667945" cy="648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b="1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三、近年来形式审查常见问题</a:t>
            </a:r>
            <a:endParaRPr lang="en-US" altLang="zh-CN" sz="3600" b="1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1413" y="1028343"/>
            <a:ext cx="8218861" cy="5591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（二）签字</a:t>
            </a:r>
            <a:r>
              <a:rPr lang="zh-CN" altLang="en-US" sz="28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、盖章不符合要求</a:t>
            </a:r>
          </a:p>
          <a:p>
            <a:pPr marL="809625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推荐书首页，推荐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单位未盖章，</a:t>
            </a:r>
          </a:p>
          <a:p>
            <a:pPr marL="809625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“推荐单位意见”，法人代表未签字，未盖公章</a:t>
            </a:r>
          </a:p>
          <a:p>
            <a:pPr marL="809625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“专家推荐意见”或“专家提名意见”，专家未签字</a:t>
            </a:r>
          </a:p>
          <a:p>
            <a:pPr marL="809625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“知识产权证明目录”或“主要论文专著目录”，第一完成人未签字</a:t>
            </a:r>
          </a:p>
          <a:p>
            <a:pPr marL="809625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“完成人情况表”，完成人未签字，工作单位未盖章，完成单位未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盖章（工作单位与完成单位不一致须同时盖章）</a:t>
            </a:r>
            <a:endParaRPr lang="zh-CN" altLang="en-US" sz="2400" dirty="0">
              <a:latin typeface="仿宋" pitchFamily="49" charset="-122"/>
              <a:ea typeface="仿宋" pitchFamily="49" charset="-122"/>
            </a:endParaRPr>
          </a:p>
          <a:p>
            <a:pPr marL="809625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“完成单位情况表”，完成单位未盖公章</a:t>
            </a:r>
          </a:p>
          <a:p>
            <a:pPr marL="809625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“应用证明”，单位法定代表人未签字，未盖公章</a:t>
            </a:r>
          </a:p>
          <a:p>
            <a:pPr marL="809625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“完成人合作关系说明”，第一完成人未签字</a:t>
            </a:r>
          </a:p>
          <a:p>
            <a:pPr>
              <a:lnSpc>
                <a:spcPts val="3200"/>
              </a:lnSpc>
            </a:pP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注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：签字、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盖章须原件，须与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填写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信息一致，须填写日期</a:t>
            </a:r>
            <a:endParaRPr lang="zh-CN" altLang="en-US" sz="2400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955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1413" y="1028343"/>
            <a:ext cx="8218861" cy="4991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（三）不</a:t>
            </a:r>
            <a:r>
              <a:rPr lang="zh-CN" altLang="en-US" sz="28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符合年限要求的</a:t>
            </a:r>
          </a:p>
          <a:p>
            <a:pPr marL="809625" indent="-3429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自然奖提交的代表性论文、专著公开发表不满二年</a:t>
            </a:r>
          </a:p>
          <a:p>
            <a:pPr marL="809625" indent="-3429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应用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证明，项目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整体技术应用不足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二年</a:t>
            </a:r>
            <a:endParaRPr lang="zh-CN" altLang="en-US" sz="2400" dirty="0">
              <a:latin typeface="仿宋" pitchFamily="49" charset="-122"/>
              <a:ea typeface="仿宋" pitchFamily="49" charset="-122"/>
            </a:endParaRPr>
          </a:p>
          <a:p>
            <a:pPr marL="809625" indent="-3429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国家对相关行业有审批要求的，如：新药、医疗器械、动植物新品种、农药、化肥、兽药、食品、通信设备、压力容器、标准等，未提交相应的批准文件复印件，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或首次批准时间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不满二年</a:t>
            </a:r>
          </a:p>
          <a:p>
            <a:pPr marL="809625" indent="-3429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连续两年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参加自然科学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奖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、技术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发明奖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、科技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进步奖评审未授奖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的项目（发明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专利和其他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知识产权），第三年被继续推荐的</a:t>
            </a:r>
            <a:endParaRPr lang="zh-CN" altLang="en-US" sz="2400" dirty="0">
              <a:latin typeface="仿宋" pitchFamily="49" charset="-122"/>
              <a:ea typeface="仿宋" pitchFamily="49" charset="-122"/>
            </a:endParaRPr>
          </a:p>
          <a:p>
            <a:pPr marL="809625" indent="-3429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上一年度一、二等奖的前两位人员，再次被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推荐的</a:t>
            </a:r>
            <a:endParaRPr lang="zh-CN" altLang="en-US" sz="2400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308607" y="190021"/>
            <a:ext cx="4667945" cy="648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b="1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三、近年来形式审查常见问题</a:t>
            </a:r>
            <a:endParaRPr lang="en-US" altLang="zh-CN" sz="3600" b="1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85816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1412" y="1166872"/>
            <a:ext cx="821886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（四）重复</a:t>
            </a:r>
            <a:r>
              <a:rPr lang="zh-CN" altLang="en-US" sz="28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报奖的</a:t>
            </a:r>
          </a:p>
          <a:p>
            <a:pPr marL="809625" indent="-3429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专利、论文等支撑材料已在获奖项目中使用</a:t>
            </a:r>
          </a:p>
          <a:p>
            <a:pPr marL="809625" indent="-3429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完成人本年度被推荐两项及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以上的</a:t>
            </a:r>
            <a:endParaRPr lang="zh-CN" altLang="en-US" sz="2400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1412" y="2942668"/>
            <a:ext cx="8218861" cy="4170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（五）支撑</a:t>
            </a:r>
            <a:r>
              <a:rPr lang="zh-CN" altLang="en-US" sz="28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材料不符合要求的</a:t>
            </a:r>
          </a:p>
          <a:p>
            <a:pPr marL="809625" indent="-3429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自然奖论文检索报告非原件，或不是限于</a:t>
            </a:r>
            <a:r>
              <a:rPr lang="en-US" altLang="zh-CN" sz="2400" dirty="0">
                <a:latin typeface="仿宋" pitchFamily="49" charset="-122"/>
                <a:ea typeface="仿宋" pitchFamily="49" charset="-122"/>
              </a:rPr>
              <a:t>8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篇代表性论文的</a:t>
            </a:r>
          </a:p>
          <a:p>
            <a:pPr marL="809625" indent="-3429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发明专利未附辅证材料；或发明专利仅附证书，未附首页或摘要页</a:t>
            </a:r>
          </a:p>
          <a:p>
            <a:pPr marL="809625" indent="-3429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国家、省级项目未验收，或无验收附件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证明</a:t>
            </a:r>
            <a:endParaRPr lang="en-US" altLang="zh-CN" sz="2400" dirty="0" smtClean="0">
              <a:latin typeface="仿宋" pitchFamily="49" charset="-122"/>
              <a:ea typeface="仿宋" pitchFamily="49" charset="-122"/>
            </a:endParaRPr>
          </a:p>
          <a:p>
            <a:pPr marL="809625" indent="-3429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应用证明非原件，或者非法人单位出具，或雷同，或格式非规定格式，未附数据支撑材料</a:t>
            </a:r>
          </a:p>
          <a:p>
            <a:pPr marL="809625" indent="-3429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zh-CN" altLang="en-US" sz="2400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308607" y="190021"/>
            <a:ext cx="4667945" cy="648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b="1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三、近年来形式审查常见问题</a:t>
            </a:r>
            <a:endParaRPr lang="en-US" altLang="zh-CN" sz="3600" b="1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2449413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5164" y="1120574"/>
            <a:ext cx="8365007" cy="2298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（六）完成</a:t>
            </a:r>
            <a:r>
              <a:rPr lang="zh-CN" altLang="en-US" sz="28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人不符合要求或信息不全的</a:t>
            </a:r>
          </a:p>
          <a:p>
            <a:pPr marL="809625" indent="-3429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技术发明奖前三位候选人非所列主要发明专利的发明人</a:t>
            </a:r>
          </a:p>
          <a:p>
            <a:pPr marL="809625" indent="-3429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完成人未在</a:t>
            </a:r>
            <a:r>
              <a:rPr lang="en-US" altLang="zh-CN" sz="2400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主要科技创新</a:t>
            </a:r>
            <a:r>
              <a:rPr lang="en-US" altLang="zh-CN" sz="2400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栏中注明对第几项创新点做出了哪些创造性贡献，或未列出支持本人贡献的旁证材料</a:t>
            </a:r>
          </a:p>
        </p:txBody>
      </p:sp>
      <p:sp>
        <p:nvSpPr>
          <p:cNvPr id="4" name="矩形 3"/>
          <p:cNvSpPr/>
          <p:nvPr/>
        </p:nvSpPr>
        <p:spPr>
          <a:xfrm>
            <a:off x="445164" y="3575599"/>
            <a:ext cx="8218861" cy="2451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（七）专家</a:t>
            </a:r>
            <a:r>
              <a:rPr lang="zh-CN" altLang="en-US" sz="28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不符合要求</a:t>
            </a:r>
          </a:p>
          <a:p>
            <a:pPr marL="809625" indent="-3429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推荐专家或提名专家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不具备资格的</a:t>
            </a:r>
          </a:p>
          <a:p>
            <a:pPr marL="809625" indent="-3429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同一推荐专家推荐多个项目</a:t>
            </a:r>
          </a:p>
          <a:p>
            <a:pPr marL="809625" indent="-3429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推荐专家是项目完成单位的</a:t>
            </a:r>
            <a:endParaRPr lang="en-US" altLang="zh-CN" sz="2400" dirty="0" smtClean="0">
              <a:latin typeface="仿宋" pitchFamily="49" charset="-122"/>
              <a:ea typeface="仿宋" pitchFamily="49" charset="-122"/>
            </a:endParaRPr>
          </a:p>
          <a:p>
            <a:pPr marL="809625" indent="-3429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参评本年度科技奖的不能作为推荐专家或提名专家</a:t>
            </a: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308607" y="190021"/>
            <a:ext cx="4667945" cy="648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b="1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三、近年来形式审查常见问题</a:t>
            </a:r>
            <a:endParaRPr lang="en-US" altLang="zh-CN" sz="3600" b="1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91243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5164" y="1018975"/>
            <a:ext cx="821886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（八）未提供</a:t>
            </a:r>
            <a:r>
              <a:rPr lang="zh-CN" altLang="en-US" sz="28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相关同意函的</a:t>
            </a:r>
          </a:p>
          <a:p>
            <a:pPr marL="809625" indent="-342900">
              <a:lnSpc>
                <a:spcPts val="32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未提供完成人合作关系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说明的</a:t>
            </a:r>
            <a:endParaRPr lang="zh-CN" altLang="en-US" sz="2400" dirty="0">
              <a:latin typeface="仿宋" pitchFamily="49" charset="-122"/>
              <a:ea typeface="仿宋" pitchFamily="49" charset="-122"/>
            </a:endParaRPr>
          </a:p>
          <a:p>
            <a:pPr marL="809625" indent="-342900">
              <a:lnSpc>
                <a:spcPts val="32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应出具而未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出具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第一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作者或通讯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作者知情同意函的</a:t>
            </a:r>
            <a:endParaRPr lang="zh-CN" altLang="en-US" sz="2400" dirty="0">
              <a:latin typeface="仿宋" pitchFamily="49" charset="-122"/>
              <a:ea typeface="仿宋" pitchFamily="49" charset="-122"/>
            </a:endParaRPr>
          </a:p>
          <a:p>
            <a:pPr marL="809625" indent="-342900">
              <a:lnSpc>
                <a:spcPts val="32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候选人为公务员（含参公管理事业单位人员）、企事业单位领导班子成员的，未提交同级党组织出具的同意报奖的同意函</a:t>
            </a:r>
          </a:p>
        </p:txBody>
      </p:sp>
      <p:sp>
        <p:nvSpPr>
          <p:cNvPr id="4" name="矩形 3"/>
          <p:cNvSpPr/>
          <p:nvPr/>
        </p:nvSpPr>
        <p:spPr>
          <a:xfrm>
            <a:off x="445166" y="3508365"/>
            <a:ext cx="8218861" cy="2964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（九）其他</a:t>
            </a:r>
            <a:r>
              <a:rPr lang="zh-CN" altLang="en-US" sz="28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不符合要求的</a:t>
            </a:r>
          </a:p>
          <a:p>
            <a:pPr marL="809625" indent="-342900">
              <a:lnSpc>
                <a:spcPts val="32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没有在省科技厅或国家科技成果网进行成果登记</a:t>
            </a:r>
          </a:p>
          <a:p>
            <a:pPr marL="809625" indent="-342900">
              <a:lnSpc>
                <a:spcPts val="32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知识产权目录</a:t>
            </a:r>
            <a:r>
              <a:rPr lang="en-US" altLang="zh-CN" sz="2400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中填报的“知识产权号”与提供的知识产权实际证号不符</a:t>
            </a:r>
          </a:p>
          <a:p>
            <a:pPr marL="809625" indent="-342900">
              <a:lnSpc>
                <a:spcPts val="32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未写明推荐等级</a:t>
            </a:r>
          </a:p>
          <a:p>
            <a:pPr marL="809625" indent="-342900">
              <a:lnSpc>
                <a:spcPts val="32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附件超页</a:t>
            </a:r>
            <a:r>
              <a:rPr lang="en-US" altLang="zh-CN" sz="2400" dirty="0">
                <a:latin typeface="仿宋" pitchFamily="49" charset="-122"/>
                <a:ea typeface="仿宋" pitchFamily="49" charset="-122"/>
              </a:rPr>
              <a:t>,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顺序错乱</a:t>
            </a:r>
          </a:p>
          <a:p>
            <a:pPr marL="809625" indent="-342900">
              <a:lnSpc>
                <a:spcPts val="32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推荐书电子版与书面材料不一致</a:t>
            </a: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308607" y="190021"/>
            <a:ext cx="4667945" cy="648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b="1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三、近年来形式审查常见问题</a:t>
            </a:r>
            <a:endParaRPr lang="en-US" altLang="zh-CN" sz="3600" b="1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41057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86" name="TextBox 1"/>
          <p:cNvSpPr txBox="1">
            <a:spLocks noChangeArrowheads="1"/>
          </p:cNvSpPr>
          <p:nvPr/>
        </p:nvSpPr>
        <p:spPr bwMode="auto">
          <a:xfrm>
            <a:off x="397318" y="181635"/>
            <a:ext cx="2872581" cy="125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b="1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五、其他注意事项</a:t>
            </a:r>
            <a:endParaRPr lang="en-US" altLang="zh-CN" sz="2800" b="1" dirty="0" smtClean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ts val="4700"/>
              </a:lnSpc>
            </a:pPr>
            <a:endParaRPr lang="en-US" altLang="zh-CN" sz="3600" b="1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8921" y="1017339"/>
            <a:ext cx="804319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一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）评审纪律</a:t>
            </a:r>
            <a:endParaRPr lang="en-US" altLang="zh-CN" sz="24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    推荐单位和评审对象不得从事任何形式的打探专家信息等活动、不得咨询尚属保密期的评审进展。（及时关注省科技厅网站了解相关信息）</a:t>
            </a:r>
            <a:endParaRPr lang="en-US" altLang="zh-CN" sz="24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（二）关于推荐限额问题</a:t>
            </a:r>
            <a:endParaRPr lang="en-US" altLang="zh-CN" sz="24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（三）关于参评等级选择问题</a:t>
            </a:r>
            <a:endParaRPr lang="en-US" altLang="zh-CN" sz="24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86" name="TextBox 1"/>
          <p:cNvSpPr txBox="1">
            <a:spLocks noChangeArrowheads="1"/>
          </p:cNvSpPr>
          <p:nvPr/>
        </p:nvSpPr>
        <p:spPr bwMode="auto">
          <a:xfrm>
            <a:off x="397318" y="181635"/>
            <a:ext cx="2872581" cy="125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b="1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五、其他注意事项</a:t>
            </a:r>
            <a:endParaRPr lang="en-US" altLang="zh-CN" sz="2800" b="1" dirty="0" smtClean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ts val="4700"/>
              </a:lnSpc>
            </a:pPr>
            <a:endParaRPr lang="en-US" altLang="zh-CN" sz="3600" b="1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8921" y="1017339"/>
            <a:ext cx="804319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tabLst>
                <a:tab pos="228600" algn="l"/>
              </a:tabLst>
            </a:pP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（四）</a:t>
            </a:r>
            <a:r>
              <a:rPr lang="en-US" altLang="zh-CN" sz="2400" dirty="0" smtClean="0">
                <a:latin typeface="仿宋" pitchFamily="49" charset="-122"/>
                <a:ea typeface="仿宋" pitchFamily="49" charset="-122"/>
              </a:rPr>
              <a:t>医疗卫生领域（涉及内科与预防医学、外科与耳鼻喉颌、中医中药（不含中药）三个评审组）归口省卫生计生委推荐（例外：部属高校附属医院可通过所属高校推荐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，</a:t>
            </a:r>
            <a:r>
              <a:rPr lang="en-US" altLang="zh-CN" sz="2400" dirty="0" err="1" smtClean="0">
                <a:latin typeface="仿宋" pitchFamily="49" charset="-122"/>
                <a:ea typeface="仿宋" pitchFamily="49" charset="-122"/>
              </a:rPr>
              <a:t>省医科院、济南军区联勤部卫生部可推荐所属单位的项目</a:t>
            </a:r>
            <a:r>
              <a:rPr lang="en-US" altLang="zh-CN" sz="2400" dirty="0" smtClean="0">
                <a:latin typeface="仿宋" pitchFamily="49" charset="-122"/>
                <a:ea typeface="仿宋" pitchFamily="49" charset="-122"/>
              </a:rPr>
              <a:t>）</a:t>
            </a:r>
          </a:p>
          <a:p>
            <a:pPr>
              <a:lnSpc>
                <a:spcPct val="150000"/>
              </a:lnSpc>
            </a:pPr>
            <a:endParaRPr lang="en-US" altLang="zh-CN" sz="2400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910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86" name="TextBox 1"/>
          <p:cNvSpPr txBox="1">
            <a:spLocks noChangeArrowheads="1"/>
          </p:cNvSpPr>
          <p:nvPr/>
        </p:nvSpPr>
        <p:spPr bwMode="auto">
          <a:xfrm>
            <a:off x="397318" y="181635"/>
            <a:ext cx="2872581" cy="125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b="1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五、其他注意事项</a:t>
            </a:r>
            <a:endParaRPr lang="en-US" altLang="zh-CN" sz="2800" b="1" dirty="0" smtClean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ts val="4700"/>
              </a:lnSpc>
            </a:pPr>
            <a:endParaRPr lang="en-US" altLang="zh-CN" sz="3600" b="1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8921" y="1017339"/>
            <a:ext cx="804319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（五）推荐公示问题</a:t>
            </a:r>
            <a:endParaRPr lang="en-US" altLang="zh-CN" sz="2400" dirty="0" smtClean="0">
              <a:latin typeface="仿宋" pitchFamily="49" charset="-122"/>
              <a:ea typeface="仿宋" pitchFamily="49" charset="-122"/>
            </a:endParaRP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2400" dirty="0" err="1">
                <a:latin typeface="仿宋" pitchFamily="49" charset="-122"/>
                <a:ea typeface="仿宋" pitchFamily="49" charset="-122"/>
              </a:rPr>
              <a:t>项目提交到推荐单位前应在全部完成单位、全部完成人所在单位公示</a:t>
            </a:r>
            <a:r>
              <a:rPr lang="en-US" altLang="zh-CN" sz="2400" dirty="0">
                <a:latin typeface="仿宋" pitchFamily="49" charset="-122"/>
                <a:ea typeface="仿宋" pitchFamily="49" charset="-122"/>
              </a:rPr>
              <a:t>。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推荐单位不用公示，但须对推荐项目公示负责。</a:t>
            </a:r>
            <a:endParaRPr lang="en-US" altLang="zh-CN" sz="2400" dirty="0" smtClean="0">
              <a:latin typeface="仿宋" pitchFamily="49" charset="-122"/>
              <a:ea typeface="仿宋" pitchFamily="49" charset="-122"/>
            </a:endParaRP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2400" dirty="0" err="1" smtClean="0">
                <a:latin typeface="仿宋" pitchFamily="49" charset="-122"/>
                <a:ea typeface="仿宋" pitchFamily="49" charset="-122"/>
              </a:rPr>
              <a:t>公示内容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详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见</a:t>
            </a:r>
            <a:r>
              <a:rPr lang="en-US" altLang="zh-CN" sz="24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推荐手册</a:t>
            </a:r>
            <a:r>
              <a:rPr lang="en-US" altLang="zh-CN" sz="24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2400" dirty="0">
              <a:latin typeface="仿宋" pitchFamily="49" charset="-122"/>
              <a:ea typeface="仿宋" pitchFamily="49" charset="-122"/>
            </a:endParaRP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2400" dirty="0" smtClean="0">
                <a:latin typeface="仿宋" pitchFamily="49" charset="-122"/>
                <a:ea typeface="仿宋" pitchFamily="49" charset="-122"/>
              </a:rPr>
              <a:t>公示时间不少于</a:t>
            </a:r>
            <a:r>
              <a:rPr lang="en-US" altLang="zh-CN" sz="2400" dirty="0">
                <a:latin typeface="仿宋" pitchFamily="49" charset="-122"/>
                <a:ea typeface="仿宋" pitchFamily="49" charset="-122"/>
              </a:rPr>
              <a:t>7</a:t>
            </a:r>
            <a:r>
              <a:rPr lang="en-US" altLang="zh-CN" sz="2400" dirty="0" smtClean="0">
                <a:latin typeface="仿宋" pitchFamily="49" charset="-122"/>
                <a:ea typeface="仿宋" pitchFamily="49" charset="-122"/>
              </a:rPr>
              <a:t>个工作日。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推荐单位报送纸质推荐书时，应以推荐单位名义出具推荐项目公示情况说明。</a:t>
            </a:r>
            <a:endParaRPr lang="zh-CN" altLang="en-US" sz="2400" dirty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011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063" y="2301480"/>
            <a:ext cx="8599249" cy="2573234"/>
          </a:xfrm>
        </p:spPr>
        <p:txBody>
          <a:bodyPr/>
          <a:lstStyle/>
          <a:p>
            <a:pPr algn="ctr">
              <a:lnSpc>
                <a:spcPts val="7000"/>
              </a:lnSpc>
            </a:pPr>
            <a:r>
              <a:rPr lang="en-US" altLang="zh-CN" sz="4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2017年度山东省科学技术奖励</a:t>
            </a:r>
            <a:br>
              <a:rPr lang="en-US" altLang="zh-CN" sz="4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</a:br>
            <a:r>
              <a:rPr lang="en-US" altLang="zh-CN" sz="4800" b="1" dirty="0" err="1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推荐工作介绍</a:t>
            </a:r>
            <a:r>
              <a:rPr lang="en-US" altLang="zh-CN" b="1" dirty="0" smtClean="0">
                <a:solidFill>
                  <a:srgbClr val="00B050"/>
                </a:solidFill>
                <a:latin typeface="微软雅黑"/>
                <a:ea typeface="微软雅黑"/>
                <a:cs typeface="微软雅黑"/>
              </a:rPr>
              <a:t/>
            </a:r>
            <a:br>
              <a:rPr lang="en-US" altLang="zh-CN" b="1" dirty="0" smtClean="0">
                <a:solidFill>
                  <a:srgbClr val="00B050"/>
                </a:solidFill>
                <a:latin typeface="微软雅黑"/>
                <a:ea typeface="微软雅黑"/>
                <a:cs typeface="微软雅黑"/>
              </a:rPr>
            </a:br>
            <a:endParaRPr lang="en-US" altLang="zh-CN" b="1" dirty="0">
              <a:solidFill>
                <a:srgbClr val="00B05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61204" y="5445206"/>
            <a:ext cx="6921151" cy="592038"/>
          </a:xfrm>
        </p:spPr>
        <p:txBody>
          <a:bodyPr>
            <a:normAutofit/>
          </a:bodyPr>
          <a:lstStyle/>
          <a:p>
            <a:pPr algn="r"/>
            <a:r>
              <a:rPr lang="en-US" altLang="zh-CN" b="1" spc="-120" dirty="0" smtClean="0">
                <a:latin typeface="微软雅黑"/>
                <a:ea typeface="微软雅黑"/>
                <a:cs typeface="微软雅黑"/>
              </a:rPr>
              <a:t>2017-5-9</a:t>
            </a:r>
            <a:endParaRPr lang="zh-CN" altLang="en-US" b="1" spc="-120" dirty="0"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14792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65167" y="2068058"/>
            <a:ext cx="7816382" cy="2253837"/>
          </a:xfrm>
          <a:custGeom>
            <a:avLst/>
            <a:gdLst>
              <a:gd name="connsiteX0" fmla="*/ 0 w 9141828"/>
              <a:gd name="connsiteY0" fmla="*/ 0 h 2484119"/>
              <a:gd name="connsiteX1" fmla="*/ 0 w 9141828"/>
              <a:gd name="connsiteY1" fmla="*/ 2484119 h 2484119"/>
              <a:gd name="connsiteX2" fmla="*/ 9141828 w 9141828"/>
              <a:gd name="connsiteY2" fmla="*/ 2484119 h 2484119"/>
              <a:gd name="connsiteX3" fmla="*/ 9141828 w 9141828"/>
              <a:gd name="connsiteY3" fmla="*/ 0 h 2484119"/>
              <a:gd name="connsiteX4" fmla="*/ 0 w 9141828"/>
              <a:gd name="connsiteY4" fmla="*/ 0 h 24841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1828" h="2484119">
                <a:moveTo>
                  <a:pt x="0" y="0"/>
                </a:moveTo>
                <a:lnTo>
                  <a:pt x="0" y="2484119"/>
                </a:lnTo>
                <a:lnTo>
                  <a:pt x="9141828" y="2484119"/>
                </a:lnTo>
                <a:lnTo>
                  <a:pt x="9141828" y="0"/>
                </a:lnTo>
                <a:lnTo>
                  <a:pt x="0" y="0"/>
                </a:lnTo>
              </a:path>
            </a:pathLst>
          </a:custGeom>
          <a:solidFill>
            <a:srgbClr val="0070C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662452" y="4421266"/>
            <a:ext cx="7819097" cy="48965"/>
          </a:xfrm>
          <a:custGeom>
            <a:avLst/>
            <a:gdLst>
              <a:gd name="connsiteX0" fmla="*/ 0 w 9144000"/>
              <a:gd name="connsiteY0" fmla="*/ 27051 h 54102"/>
              <a:gd name="connsiteX1" fmla="*/ 9143999 w 9144000"/>
              <a:gd name="connsiteY1" fmla="*/ 27051 h 541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144000" h="54102">
                <a:moveTo>
                  <a:pt x="0" y="27051"/>
                </a:moveTo>
                <a:lnTo>
                  <a:pt x="9143999" y="27051"/>
                </a:lnTo>
              </a:path>
            </a:pathLst>
          </a:custGeom>
          <a:ln w="50800">
            <a:solidFill>
              <a:srgbClr val="0070C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62452" y="1931245"/>
            <a:ext cx="7819097" cy="48965"/>
          </a:xfrm>
          <a:custGeom>
            <a:avLst/>
            <a:gdLst>
              <a:gd name="connsiteX0" fmla="*/ 0 w 9144000"/>
              <a:gd name="connsiteY0" fmla="*/ 27050 h 54101"/>
              <a:gd name="connsiteX1" fmla="*/ 9143999 w 9144000"/>
              <a:gd name="connsiteY1" fmla="*/ 27050 h 541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144000" h="54101">
                <a:moveTo>
                  <a:pt x="0" y="27050"/>
                </a:moveTo>
                <a:lnTo>
                  <a:pt x="9143999" y="27050"/>
                </a:lnTo>
              </a:path>
            </a:pathLst>
          </a:custGeom>
          <a:ln w="50800">
            <a:solidFill>
              <a:srgbClr val="0070C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270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592" y="1912521"/>
            <a:ext cx="7840817" cy="92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592" y="2050777"/>
            <a:ext cx="7840817" cy="228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592" y="4401102"/>
            <a:ext cx="7840817" cy="80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2" name="TextBox 1"/>
          <p:cNvSpPr txBox="1">
            <a:spLocks noChangeArrowheads="1"/>
          </p:cNvSpPr>
          <p:nvPr/>
        </p:nvSpPr>
        <p:spPr bwMode="auto">
          <a:xfrm>
            <a:off x="3431715" y="2523146"/>
            <a:ext cx="2769989" cy="125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9400"/>
              </a:lnSpc>
            </a:pPr>
            <a:r>
              <a:rPr lang="en-US" altLang="zh-CN" sz="7200" b="1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谢</a:t>
            </a:r>
            <a:r>
              <a:rPr lang="en-US" altLang="zh-CN" sz="7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7200" b="1" dirty="0" err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谢</a:t>
            </a:r>
            <a:endParaRPr lang="en-US" altLang="zh-CN" sz="7200" b="1" dirty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-1"/>
            <a:ext cx="9144000" cy="1200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86" name="TextBox 1"/>
          <p:cNvSpPr txBox="1">
            <a:spLocks noChangeArrowheads="1"/>
          </p:cNvSpPr>
          <p:nvPr/>
        </p:nvSpPr>
        <p:spPr bwMode="auto">
          <a:xfrm>
            <a:off x="395453" y="192802"/>
            <a:ext cx="1846659" cy="125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3600" b="1" dirty="0" err="1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主要内容</a:t>
            </a:r>
            <a:endParaRPr lang="en-US" altLang="zh-CN" sz="3600" b="1" dirty="0" smtClean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ts val="4700"/>
              </a:lnSpc>
            </a:pPr>
            <a:endParaRPr lang="en-US" altLang="zh-CN" sz="3600" b="1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6" name="Freeform 3"/>
          <p:cNvSpPr/>
          <p:nvPr/>
        </p:nvSpPr>
        <p:spPr>
          <a:xfrm>
            <a:off x="2218295" y="1352718"/>
            <a:ext cx="5697406" cy="685512"/>
          </a:xfrm>
          <a:custGeom>
            <a:avLst/>
            <a:gdLst>
              <a:gd name="connsiteX0" fmla="*/ 0 w 5545073"/>
              <a:gd name="connsiteY0" fmla="*/ 0 h 755904"/>
              <a:gd name="connsiteX1" fmla="*/ 0 w 5545073"/>
              <a:gd name="connsiteY1" fmla="*/ 755903 h 755904"/>
              <a:gd name="connsiteX2" fmla="*/ 5545073 w 5545073"/>
              <a:gd name="connsiteY2" fmla="*/ 755903 h 755904"/>
              <a:gd name="connsiteX3" fmla="*/ 5545073 w 5545073"/>
              <a:gd name="connsiteY3" fmla="*/ 0 h 755904"/>
              <a:gd name="connsiteX4" fmla="*/ 0 w 5545073"/>
              <a:gd name="connsiteY4" fmla="*/ 0 h 7559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545073" h="755904">
                <a:moveTo>
                  <a:pt x="0" y="0"/>
                </a:moveTo>
                <a:lnTo>
                  <a:pt x="0" y="755903"/>
                </a:lnTo>
                <a:lnTo>
                  <a:pt x="5545073" y="755903"/>
                </a:lnTo>
                <a:lnTo>
                  <a:pt x="5545073" y="0"/>
                </a:lnTo>
                <a:lnTo>
                  <a:pt x="0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2218295" y="3001822"/>
            <a:ext cx="5697406" cy="685512"/>
          </a:xfrm>
          <a:custGeom>
            <a:avLst/>
            <a:gdLst>
              <a:gd name="connsiteX0" fmla="*/ 0 w 5545073"/>
              <a:gd name="connsiteY0" fmla="*/ 0 h 755904"/>
              <a:gd name="connsiteX1" fmla="*/ 0 w 5545073"/>
              <a:gd name="connsiteY1" fmla="*/ 755903 h 755904"/>
              <a:gd name="connsiteX2" fmla="*/ 5545073 w 5545073"/>
              <a:gd name="connsiteY2" fmla="*/ 755903 h 755904"/>
              <a:gd name="connsiteX3" fmla="*/ 5545073 w 5545073"/>
              <a:gd name="connsiteY3" fmla="*/ 0 h 755904"/>
              <a:gd name="connsiteX4" fmla="*/ 0 w 5545073"/>
              <a:gd name="connsiteY4" fmla="*/ 0 h 7559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545073" h="755904">
                <a:moveTo>
                  <a:pt x="0" y="0"/>
                </a:moveTo>
                <a:lnTo>
                  <a:pt x="0" y="755903"/>
                </a:lnTo>
                <a:lnTo>
                  <a:pt x="5545073" y="755903"/>
                </a:lnTo>
                <a:lnTo>
                  <a:pt x="5545073" y="0"/>
                </a:lnTo>
                <a:lnTo>
                  <a:pt x="0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218295" y="2177270"/>
            <a:ext cx="5697406" cy="685512"/>
          </a:xfrm>
          <a:custGeom>
            <a:avLst/>
            <a:gdLst>
              <a:gd name="connsiteX0" fmla="*/ 0 w 5545073"/>
              <a:gd name="connsiteY0" fmla="*/ 0 h 755904"/>
              <a:gd name="connsiteX1" fmla="*/ 0 w 5545073"/>
              <a:gd name="connsiteY1" fmla="*/ 755903 h 755904"/>
              <a:gd name="connsiteX2" fmla="*/ 5545073 w 5545073"/>
              <a:gd name="connsiteY2" fmla="*/ 755903 h 755904"/>
              <a:gd name="connsiteX3" fmla="*/ 5545073 w 5545073"/>
              <a:gd name="connsiteY3" fmla="*/ 0 h 755904"/>
              <a:gd name="connsiteX4" fmla="*/ 0 w 5545073"/>
              <a:gd name="connsiteY4" fmla="*/ 0 h 7559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545073" h="755904">
                <a:moveTo>
                  <a:pt x="0" y="0"/>
                </a:moveTo>
                <a:lnTo>
                  <a:pt x="0" y="755903"/>
                </a:lnTo>
                <a:lnTo>
                  <a:pt x="5545073" y="755903"/>
                </a:lnTo>
                <a:lnTo>
                  <a:pt x="5545073" y="0"/>
                </a:lnTo>
                <a:lnTo>
                  <a:pt x="0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2218295" y="3826374"/>
            <a:ext cx="5711054" cy="685512"/>
          </a:xfrm>
          <a:custGeom>
            <a:avLst/>
            <a:gdLst>
              <a:gd name="connsiteX0" fmla="*/ 0 w 5545073"/>
              <a:gd name="connsiteY0" fmla="*/ 0 h 755904"/>
              <a:gd name="connsiteX1" fmla="*/ 0 w 5545073"/>
              <a:gd name="connsiteY1" fmla="*/ 755903 h 755904"/>
              <a:gd name="connsiteX2" fmla="*/ 5545073 w 5545073"/>
              <a:gd name="connsiteY2" fmla="*/ 755903 h 755904"/>
              <a:gd name="connsiteX3" fmla="*/ 5545073 w 5545073"/>
              <a:gd name="connsiteY3" fmla="*/ 0 h 755904"/>
              <a:gd name="connsiteX4" fmla="*/ 0 w 5545073"/>
              <a:gd name="connsiteY4" fmla="*/ 0 h 7559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545073" h="755904">
                <a:moveTo>
                  <a:pt x="0" y="0"/>
                </a:moveTo>
                <a:lnTo>
                  <a:pt x="0" y="755903"/>
                </a:lnTo>
                <a:lnTo>
                  <a:pt x="5545073" y="755903"/>
                </a:lnTo>
                <a:lnTo>
                  <a:pt x="5545073" y="0"/>
                </a:lnTo>
                <a:lnTo>
                  <a:pt x="0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297073" y="1278090"/>
            <a:ext cx="677384" cy="718636"/>
          </a:xfrm>
          <a:custGeom>
            <a:avLst/>
            <a:gdLst>
              <a:gd name="connsiteX0" fmla="*/ 0 w 791718"/>
              <a:gd name="connsiteY0" fmla="*/ 103632 h 792479"/>
              <a:gd name="connsiteX1" fmla="*/ 102870 w 791718"/>
              <a:gd name="connsiteY1" fmla="*/ 0 h 792479"/>
              <a:gd name="connsiteX2" fmla="*/ 688848 w 791718"/>
              <a:gd name="connsiteY2" fmla="*/ 0 h 792479"/>
              <a:gd name="connsiteX3" fmla="*/ 791718 w 791718"/>
              <a:gd name="connsiteY3" fmla="*/ 103632 h 792479"/>
              <a:gd name="connsiteX4" fmla="*/ 791718 w 791718"/>
              <a:gd name="connsiteY4" fmla="*/ 689609 h 792479"/>
              <a:gd name="connsiteX5" fmla="*/ 688848 w 791718"/>
              <a:gd name="connsiteY5" fmla="*/ 792479 h 792479"/>
              <a:gd name="connsiteX6" fmla="*/ 102870 w 791718"/>
              <a:gd name="connsiteY6" fmla="*/ 792479 h 792479"/>
              <a:gd name="connsiteX7" fmla="*/ 0 w 791718"/>
              <a:gd name="connsiteY7" fmla="*/ 689609 h 792479"/>
              <a:gd name="connsiteX8" fmla="*/ 0 w 791718"/>
              <a:gd name="connsiteY8" fmla="*/ 103632 h 7924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791718" h="792479">
                <a:moveTo>
                  <a:pt x="0" y="103632"/>
                </a:moveTo>
                <a:cubicBezTo>
                  <a:pt x="0" y="46482"/>
                  <a:pt x="45720" y="0"/>
                  <a:pt x="102870" y="0"/>
                </a:cubicBezTo>
                <a:lnTo>
                  <a:pt x="688848" y="0"/>
                </a:lnTo>
                <a:cubicBezTo>
                  <a:pt x="745998" y="0"/>
                  <a:pt x="791718" y="46482"/>
                  <a:pt x="791718" y="103632"/>
                </a:cubicBezTo>
                <a:lnTo>
                  <a:pt x="791718" y="689609"/>
                </a:lnTo>
                <a:cubicBezTo>
                  <a:pt x="791718" y="745997"/>
                  <a:pt x="745998" y="792479"/>
                  <a:pt x="688848" y="792479"/>
                </a:cubicBezTo>
                <a:lnTo>
                  <a:pt x="102870" y="792479"/>
                </a:lnTo>
                <a:cubicBezTo>
                  <a:pt x="45720" y="792479"/>
                  <a:pt x="0" y="745997"/>
                  <a:pt x="0" y="689609"/>
                </a:cubicBezTo>
                <a:lnTo>
                  <a:pt x="0" y="103632"/>
                </a:lnTo>
              </a:path>
            </a:pathLst>
          </a:custGeom>
          <a:solidFill>
            <a:srgbClr val="0070C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297073" y="3823398"/>
            <a:ext cx="677384" cy="718636"/>
          </a:xfrm>
          <a:custGeom>
            <a:avLst/>
            <a:gdLst>
              <a:gd name="connsiteX0" fmla="*/ 0 w 791718"/>
              <a:gd name="connsiteY0" fmla="*/ 103632 h 792479"/>
              <a:gd name="connsiteX1" fmla="*/ 102870 w 791718"/>
              <a:gd name="connsiteY1" fmla="*/ 0 h 792479"/>
              <a:gd name="connsiteX2" fmla="*/ 688848 w 791718"/>
              <a:gd name="connsiteY2" fmla="*/ 0 h 792479"/>
              <a:gd name="connsiteX3" fmla="*/ 791718 w 791718"/>
              <a:gd name="connsiteY3" fmla="*/ 103632 h 792479"/>
              <a:gd name="connsiteX4" fmla="*/ 791718 w 791718"/>
              <a:gd name="connsiteY4" fmla="*/ 689609 h 792479"/>
              <a:gd name="connsiteX5" fmla="*/ 688848 w 791718"/>
              <a:gd name="connsiteY5" fmla="*/ 792479 h 792479"/>
              <a:gd name="connsiteX6" fmla="*/ 102870 w 791718"/>
              <a:gd name="connsiteY6" fmla="*/ 792479 h 792479"/>
              <a:gd name="connsiteX7" fmla="*/ 0 w 791718"/>
              <a:gd name="connsiteY7" fmla="*/ 689609 h 792479"/>
              <a:gd name="connsiteX8" fmla="*/ 0 w 791718"/>
              <a:gd name="connsiteY8" fmla="*/ 103632 h 7924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791718" h="792479">
                <a:moveTo>
                  <a:pt x="0" y="103632"/>
                </a:moveTo>
                <a:cubicBezTo>
                  <a:pt x="0" y="46482"/>
                  <a:pt x="45720" y="0"/>
                  <a:pt x="102870" y="0"/>
                </a:cubicBezTo>
                <a:lnTo>
                  <a:pt x="688848" y="0"/>
                </a:lnTo>
                <a:cubicBezTo>
                  <a:pt x="745998" y="0"/>
                  <a:pt x="791718" y="46482"/>
                  <a:pt x="791718" y="103632"/>
                </a:cubicBezTo>
                <a:lnTo>
                  <a:pt x="791718" y="689609"/>
                </a:lnTo>
                <a:cubicBezTo>
                  <a:pt x="791718" y="745997"/>
                  <a:pt x="745998" y="792479"/>
                  <a:pt x="688848" y="792479"/>
                </a:cubicBezTo>
                <a:lnTo>
                  <a:pt x="102870" y="792479"/>
                </a:lnTo>
                <a:cubicBezTo>
                  <a:pt x="45720" y="792479"/>
                  <a:pt x="0" y="745997"/>
                  <a:pt x="0" y="689609"/>
                </a:cubicBezTo>
                <a:lnTo>
                  <a:pt x="0" y="103632"/>
                </a:lnTo>
              </a:path>
            </a:pathLst>
          </a:custGeom>
          <a:solidFill>
            <a:srgbClr val="0070C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297073" y="2126526"/>
            <a:ext cx="677384" cy="718636"/>
          </a:xfrm>
          <a:custGeom>
            <a:avLst/>
            <a:gdLst>
              <a:gd name="connsiteX0" fmla="*/ 0 w 791718"/>
              <a:gd name="connsiteY0" fmla="*/ 103632 h 792479"/>
              <a:gd name="connsiteX1" fmla="*/ 102870 w 791718"/>
              <a:gd name="connsiteY1" fmla="*/ 0 h 792479"/>
              <a:gd name="connsiteX2" fmla="*/ 688848 w 791718"/>
              <a:gd name="connsiteY2" fmla="*/ 0 h 792479"/>
              <a:gd name="connsiteX3" fmla="*/ 791718 w 791718"/>
              <a:gd name="connsiteY3" fmla="*/ 103632 h 792479"/>
              <a:gd name="connsiteX4" fmla="*/ 791718 w 791718"/>
              <a:gd name="connsiteY4" fmla="*/ 689609 h 792479"/>
              <a:gd name="connsiteX5" fmla="*/ 688848 w 791718"/>
              <a:gd name="connsiteY5" fmla="*/ 792479 h 792479"/>
              <a:gd name="connsiteX6" fmla="*/ 102870 w 791718"/>
              <a:gd name="connsiteY6" fmla="*/ 792479 h 792479"/>
              <a:gd name="connsiteX7" fmla="*/ 0 w 791718"/>
              <a:gd name="connsiteY7" fmla="*/ 689609 h 792479"/>
              <a:gd name="connsiteX8" fmla="*/ 0 w 791718"/>
              <a:gd name="connsiteY8" fmla="*/ 103632 h 7924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791718" h="792479">
                <a:moveTo>
                  <a:pt x="0" y="103632"/>
                </a:moveTo>
                <a:cubicBezTo>
                  <a:pt x="0" y="46482"/>
                  <a:pt x="45720" y="0"/>
                  <a:pt x="102870" y="0"/>
                </a:cubicBezTo>
                <a:lnTo>
                  <a:pt x="688848" y="0"/>
                </a:lnTo>
                <a:cubicBezTo>
                  <a:pt x="745998" y="0"/>
                  <a:pt x="791718" y="46482"/>
                  <a:pt x="791718" y="103632"/>
                </a:cubicBezTo>
                <a:lnTo>
                  <a:pt x="791718" y="689609"/>
                </a:lnTo>
                <a:cubicBezTo>
                  <a:pt x="791718" y="745997"/>
                  <a:pt x="745998" y="792479"/>
                  <a:pt x="688848" y="792479"/>
                </a:cubicBezTo>
                <a:lnTo>
                  <a:pt x="102870" y="792479"/>
                </a:lnTo>
                <a:cubicBezTo>
                  <a:pt x="45720" y="792479"/>
                  <a:pt x="0" y="745997"/>
                  <a:pt x="0" y="689609"/>
                </a:cubicBezTo>
                <a:lnTo>
                  <a:pt x="0" y="103632"/>
                </a:lnTo>
              </a:path>
            </a:pathLst>
          </a:custGeom>
          <a:solidFill>
            <a:srgbClr val="0070C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297073" y="2974962"/>
            <a:ext cx="677384" cy="718636"/>
          </a:xfrm>
          <a:custGeom>
            <a:avLst/>
            <a:gdLst>
              <a:gd name="connsiteX0" fmla="*/ 0 w 791718"/>
              <a:gd name="connsiteY0" fmla="*/ 103632 h 792479"/>
              <a:gd name="connsiteX1" fmla="*/ 102870 w 791718"/>
              <a:gd name="connsiteY1" fmla="*/ 0 h 792479"/>
              <a:gd name="connsiteX2" fmla="*/ 688848 w 791718"/>
              <a:gd name="connsiteY2" fmla="*/ 0 h 792479"/>
              <a:gd name="connsiteX3" fmla="*/ 791718 w 791718"/>
              <a:gd name="connsiteY3" fmla="*/ 103632 h 792479"/>
              <a:gd name="connsiteX4" fmla="*/ 791718 w 791718"/>
              <a:gd name="connsiteY4" fmla="*/ 689609 h 792479"/>
              <a:gd name="connsiteX5" fmla="*/ 688848 w 791718"/>
              <a:gd name="connsiteY5" fmla="*/ 792479 h 792479"/>
              <a:gd name="connsiteX6" fmla="*/ 102870 w 791718"/>
              <a:gd name="connsiteY6" fmla="*/ 792479 h 792479"/>
              <a:gd name="connsiteX7" fmla="*/ 0 w 791718"/>
              <a:gd name="connsiteY7" fmla="*/ 689609 h 792479"/>
              <a:gd name="connsiteX8" fmla="*/ 0 w 791718"/>
              <a:gd name="connsiteY8" fmla="*/ 103632 h 7924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791718" h="792479">
                <a:moveTo>
                  <a:pt x="0" y="103632"/>
                </a:moveTo>
                <a:cubicBezTo>
                  <a:pt x="0" y="46482"/>
                  <a:pt x="45720" y="0"/>
                  <a:pt x="102870" y="0"/>
                </a:cubicBezTo>
                <a:lnTo>
                  <a:pt x="688848" y="0"/>
                </a:lnTo>
                <a:cubicBezTo>
                  <a:pt x="745998" y="0"/>
                  <a:pt x="791718" y="46482"/>
                  <a:pt x="791718" y="103632"/>
                </a:cubicBezTo>
                <a:lnTo>
                  <a:pt x="791718" y="689609"/>
                </a:lnTo>
                <a:cubicBezTo>
                  <a:pt x="791718" y="745997"/>
                  <a:pt x="745998" y="792479"/>
                  <a:pt x="688848" y="792479"/>
                </a:cubicBezTo>
                <a:lnTo>
                  <a:pt x="102870" y="792479"/>
                </a:lnTo>
                <a:cubicBezTo>
                  <a:pt x="45720" y="792479"/>
                  <a:pt x="0" y="745997"/>
                  <a:pt x="0" y="689609"/>
                </a:cubicBezTo>
                <a:lnTo>
                  <a:pt x="0" y="103632"/>
                </a:lnTo>
              </a:path>
            </a:pathLst>
          </a:custGeom>
          <a:solidFill>
            <a:srgbClr val="0070C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TextBox 1"/>
          <p:cNvSpPr txBox="1">
            <a:spLocks noChangeArrowheads="1"/>
          </p:cNvSpPr>
          <p:nvPr/>
        </p:nvSpPr>
        <p:spPr bwMode="auto">
          <a:xfrm>
            <a:off x="2305531" y="1495979"/>
            <a:ext cx="5507918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2016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年度</a:t>
            </a:r>
            <a:r>
              <a:rPr lang="en-US" altLang="zh-CN" sz="2800" dirty="0" err="1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省科学技术奖励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有关</a:t>
            </a:r>
            <a:r>
              <a:rPr lang="en-US" altLang="zh-CN" sz="2800" dirty="0" err="1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情况</a:t>
            </a:r>
            <a:endParaRPr lang="en-US" altLang="zh-CN" sz="2800" dirty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9" name="TextBox 1"/>
          <p:cNvSpPr txBox="1">
            <a:spLocks noChangeArrowheads="1"/>
          </p:cNvSpPr>
          <p:nvPr/>
        </p:nvSpPr>
        <p:spPr bwMode="auto">
          <a:xfrm>
            <a:off x="2315767" y="2279961"/>
            <a:ext cx="5148845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2017年度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推荐工作主要注意事项</a:t>
            </a:r>
            <a:endParaRPr lang="en-US" altLang="zh-CN" sz="2800" dirty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2326004" y="3110026"/>
            <a:ext cx="3949799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800" dirty="0" smtClean="0">
                <a:latin typeface="微软雅黑"/>
                <a:ea typeface="微软雅黑"/>
                <a:cs typeface="微软雅黑"/>
              </a:rPr>
              <a:t>近年来形式审查常见问题</a:t>
            </a:r>
            <a:endParaRPr lang="en-US" altLang="zh-CN" sz="28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1" name="TextBox 1"/>
          <p:cNvSpPr txBox="1">
            <a:spLocks noChangeArrowheads="1"/>
          </p:cNvSpPr>
          <p:nvPr/>
        </p:nvSpPr>
        <p:spPr bwMode="auto">
          <a:xfrm>
            <a:off x="2305532" y="3944345"/>
            <a:ext cx="2154436" cy="4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800" dirty="0" smtClean="0">
                <a:latin typeface="微软雅黑"/>
                <a:ea typeface="微软雅黑"/>
                <a:cs typeface="微软雅黑"/>
              </a:rPr>
              <a:t>其他注意事项</a:t>
            </a:r>
            <a:endParaRPr lang="en-US" altLang="zh-CN" sz="28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30656" y="1311234"/>
            <a:ext cx="6346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一</a:t>
            </a: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30656" y="2159670"/>
            <a:ext cx="6346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二</a:t>
            </a: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30656" y="3019479"/>
            <a:ext cx="6346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三</a:t>
            </a: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30656" y="3879287"/>
            <a:ext cx="6346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四</a:t>
            </a: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5164" y="1407187"/>
            <a:ext cx="3791803" cy="50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5164" y="2074302"/>
            <a:ext cx="3791803" cy="50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8812" y="2591292"/>
            <a:ext cx="3791803" cy="50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5164" y="3121930"/>
            <a:ext cx="3791803" cy="50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5164" y="3679863"/>
            <a:ext cx="3791803" cy="50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5164" y="4196854"/>
            <a:ext cx="3791803" cy="50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5164" y="4891263"/>
            <a:ext cx="3791803" cy="50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5164" y="5503788"/>
            <a:ext cx="3791803" cy="50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" name="Freeform 3"/>
          <p:cNvSpPr/>
          <p:nvPr/>
        </p:nvSpPr>
        <p:spPr>
          <a:xfrm flipV="1">
            <a:off x="4656162" y="4068293"/>
            <a:ext cx="434782" cy="847176"/>
          </a:xfrm>
          <a:custGeom>
            <a:avLst/>
            <a:gdLst>
              <a:gd name="connsiteX0" fmla="*/ 0 w 262890"/>
              <a:gd name="connsiteY0" fmla="*/ 4953 h 9905"/>
              <a:gd name="connsiteX1" fmla="*/ 262890 w 262890"/>
              <a:gd name="connsiteY1" fmla="*/ 4953 h 99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62890" h="9905">
                <a:moveTo>
                  <a:pt x="0" y="4953"/>
                </a:moveTo>
                <a:lnTo>
                  <a:pt x="262890" y="4953"/>
                </a:lnTo>
              </a:path>
            </a:pathLst>
          </a:custGeom>
          <a:ln w="0">
            <a:solidFill>
              <a:srgbClr val="4A7EB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" name="Freeform 3"/>
          <p:cNvSpPr/>
          <p:nvPr/>
        </p:nvSpPr>
        <p:spPr>
          <a:xfrm flipV="1">
            <a:off x="4656162" y="2976471"/>
            <a:ext cx="434782" cy="847176"/>
          </a:xfrm>
          <a:custGeom>
            <a:avLst/>
            <a:gdLst>
              <a:gd name="connsiteX0" fmla="*/ 0 w 262890"/>
              <a:gd name="connsiteY0" fmla="*/ 4953 h 9905"/>
              <a:gd name="connsiteX1" fmla="*/ 262890 w 262890"/>
              <a:gd name="connsiteY1" fmla="*/ 4953 h 99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62890" h="9905">
                <a:moveTo>
                  <a:pt x="0" y="4953"/>
                </a:moveTo>
                <a:lnTo>
                  <a:pt x="262890" y="4953"/>
                </a:lnTo>
              </a:path>
            </a:pathLst>
          </a:custGeom>
          <a:ln w="0">
            <a:solidFill>
              <a:srgbClr val="4A7EB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" name="Freeform 3"/>
          <p:cNvSpPr/>
          <p:nvPr/>
        </p:nvSpPr>
        <p:spPr>
          <a:xfrm flipV="1">
            <a:off x="4669810" y="3536030"/>
            <a:ext cx="434782" cy="847176"/>
          </a:xfrm>
          <a:custGeom>
            <a:avLst/>
            <a:gdLst>
              <a:gd name="connsiteX0" fmla="*/ 0 w 262890"/>
              <a:gd name="connsiteY0" fmla="*/ 4953 h 9905"/>
              <a:gd name="connsiteX1" fmla="*/ 262890 w 262890"/>
              <a:gd name="connsiteY1" fmla="*/ 4953 h 99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62890" h="9905">
                <a:moveTo>
                  <a:pt x="0" y="4953"/>
                </a:moveTo>
                <a:lnTo>
                  <a:pt x="262890" y="4953"/>
                </a:lnTo>
              </a:path>
            </a:pathLst>
          </a:custGeom>
          <a:ln w="0">
            <a:solidFill>
              <a:srgbClr val="4A7EB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Freeform 3"/>
          <p:cNvSpPr/>
          <p:nvPr/>
        </p:nvSpPr>
        <p:spPr>
          <a:xfrm flipV="1">
            <a:off x="4694831" y="2441934"/>
            <a:ext cx="434782" cy="847176"/>
          </a:xfrm>
          <a:custGeom>
            <a:avLst/>
            <a:gdLst>
              <a:gd name="connsiteX0" fmla="*/ 0 w 262890"/>
              <a:gd name="connsiteY0" fmla="*/ 4953 h 9905"/>
              <a:gd name="connsiteX1" fmla="*/ 262890 w 262890"/>
              <a:gd name="connsiteY1" fmla="*/ 4953 h 99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62890" h="9905">
                <a:moveTo>
                  <a:pt x="0" y="4953"/>
                </a:moveTo>
                <a:lnTo>
                  <a:pt x="262890" y="4953"/>
                </a:lnTo>
              </a:path>
            </a:pathLst>
          </a:custGeom>
          <a:ln w="0">
            <a:solidFill>
              <a:srgbClr val="4A7EB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4" name="Freeform 3"/>
          <p:cNvSpPr/>
          <p:nvPr/>
        </p:nvSpPr>
        <p:spPr>
          <a:xfrm flipV="1">
            <a:off x="4656162" y="1911946"/>
            <a:ext cx="434782" cy="847176"/>
          </a:xfrm>
          <a:custGeom>
            <a:avLst/>
            <a:gdLst>
              <a:gd name="connsiteX0" fmla="*/ 0 w 262890"/>
              <a:gd name="connsiteY0" fmla="*/ 4953 h 9905"/>
              <a:gd name="connsiteX1" fmla="*/ 262890 w 262890"/>
              <a:gd name="connsiteY1" fmla="*/ 4953 h 99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62890" h="9905">
                <a:moveTo>
                  <a:pt x="0" y="4953"/>
                </a:moveTo>
                <a:lnTo>
                  <a:pt x="262890" y="4953"/>
                </a:lnTo>
              </a:path>
            </a:pathLst>
          </a:custGeom>
          <a:ln w="0">
            <a:solidFill>
              <a:srgbClr val="4A7EB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" name="Freeform 3"/>
          <p:cNvSpPr/>
          <p:nvPr/>
        </p:nvSpPr>
        <p:spPr>
          <a:xfrm>
            <a:off x="4747846" y="5155703"/>
            <a:ext cx="327074" cy="239152"/>
          </a:xfrm>
          <a:custGeom>
            <a:avLst/>
            <a:gdLst>
              <a:gd name="connsiteX0" fmla="*/ 0 w 1271016"/>
              <a:gd name="connsiteY0" fmla="*/ 604266 h 627125"/>
              <a:gd name="connsiteX1" fmla="*/ 1260347 w 1271016"/>
              <a:gd name="connsiteY1" fmla="*/ 0 h 627125"/>
              <a:gd name="connsiteX2" fmla="*/ 1271016 w 1271016"/>
              <a:gd name="connsiteY2" fmla="*/ 22860 h 627125"/>
              <a:gd name="connsiteX3" fmla="*/ 11430 w 1271016"/>
              <a:gd name="connsiteY3" fmla="*/ 627125 h 627125"/>
              <a:gd name="connsiteX4" fmla="*/ 0 w 1271016"/>
              <a:gd name="connsiteY4" fmla="*/ 604266 h 6271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71016" h="627125">
                <a:moveTo>
                  <a:pt x="0" y="604266"/>
                </a:moveTo>
                <a:lnTo>
                  <a:pt x="1260347" y="0"/>
                </a:lnTo>
                <a:lnTo>
                  <a:pt x="1271016" y="22860"/>
                </a:lnTo>
                <a:lnTo>
                  <a:pt x="11430" y="627125"/>
                </a:lnTo>
                <a:lnTo>
                  <a:pt x="0" y="604266"/>
                </a:lnTo>
              </a:path>
            </a:pathLst>
          </a:custGeom>
          <a:solidFill>
            <a:srgbClr val="3D669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Freeform 3"/>
          <p:cNvSpPr/>
          <p:nvPr/>
        </p:nvSpPr>
        <p:spPr>
          <a:xfrm>
            <a:off x="4716194" y="5451126"/>
            <a:ext cx="390379" cy="323557"/>
          </a:xfrm>
          <a:custGeom>
            <a:avLst/>
            <a:gdLst>
              <a:gd name="connsiteX0" fmla="*/ 11430 w 1271016"/>
              <a:gd name="connsiteY0" fmla="*/ 0 h 627126"/>
              <a:gd name="connsiteX1" fmla="*/ 1271016 w 1271016"/>
              <a:gd name="connsiteY1" fmla="*/ 604265 h 627126"/>
              <a:gd name="connsiteX2" fmla="*/ 1260347 w 1271016"/>
              <a:gd name="connsiteY2" fmla="*/ 627126 h 627126"/>
              <a:gd name="connsiteX3" fmla="*/ 0 w 1271016"/>
              <a:gd name="connsiteY3" fmla="*/ 22859 h 627126"/>
              <a:gd name="connsiteX4" fmla="*/ 11430 w 1271016"/>
              <a:gd name="connsiteY4" fmla="*/ 0 h 6271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71016" h="627126">
                <a:moveTo>
                  <a:pt x="11430" y="0"/>
                </a:moveTo>
                <a:lnTo>
                  <a:pt x="1271016" y="604265"/>
                </a:lnTo>
                <a:lnTo>
                  <a:pt x="1260347" y="627126"/>
                </a:lnTo>
                <a:lnTo>
                  <a:pt x="0" y="22859"/>
                </a:lnTo>
                <a:lnTo>
                  <a:pt x="11430" y="0"/>
                </a:lnTo>
              </a:path>
            </a:pathLst>
          </a:custGeom>
          <a:solidFill>
            <a:srgbClr val="3D669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2001823" y="2361062"/>
            <a:ext cx="495718" cy="988943"/>
          </a:xfrm>
          <a:custGeom>
            <a:avLst/>
            <a:gdLst>
              <a:gd name="connsiteX0" fmla="*/ 0 w 1277111"/>
              <a:gd name="connsiteY0" fmla="*/ 1208532 h 1226820"/>
              <a:gd name="connsiteX1" fmla="*/ 1259585 w 1277111"/>
              <a:gd name="connsiteY1" fmla="*/ 0 h 1226820"/>
              <a:gd name="connsiteX2" fmla="*/ 1277111 w 1277111"/>
              <a:gd name="connsiteY2" fmla="*/ 18288 h 1226820"/>
              <a:gd name="connsiteX3" fmla="*/ 17525 w 1277111"/>
              <a:gd name="connsiteY3" fmla="*/ 1226820 h 1226820"/>
              <a:gd name="connsiteX4" fmla="*/ 0 w 1277111"/>
              <a:gd name="connsiteY4" fmla="*/ 1208532 h 12268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77111" h="1226820">
                <a:moveTo>
                  <a:pt x="0" y="1208532"/>
                </a:moveTo>
                <a:lnTo>
                  <a:pt x="1259585" y="0"/>
                </a:lnTo>
                <a:lnTo>
                  <a:pt x="1277111" y="18288"/>
                </a:lnTo>
                <a:lnTo>
                  <a:pt x="17525" y="1226820"/>
                </a:lnTo>
                <a:lnTo>
                  <a:pt x="0" y="1208532"/>
                </a:lnTo>
              </a:path>
            </a:pathLst>
          </a:custGeom>
          <a:solidFill>
            <a:srgbClr val="3D669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2033516" y="2906973"/>
            <a:ext cx="491320" cy="450376"/>
          </a:xfrm>
          <a:custGeom>
            <a:avLst/>
            <a:gdLst>
              <a:gd name="connsiteX0" fmla="*/ 0 w 1271016"/>
              <a:gd name="connsiteY0" fmla="*/ 604266 h 627125"/>
              <a:gd name="connsiteX1" fmla="*/ 1260347 w 1271016"/>
              <a:gd name="connsiteY1" fmla="*/ 0 h 627125"/>
              <a:gd name="connsiteX2" fmla="*/ 1271016 w 1271016"/>
              <a:gd name="connsiteY2" fmla="*/ 22860 h 627125"/>
              <a:gd name="connsiteX3" fmla="*/ 11430 w 1271016"/>
              <a:gd name="connsiteY3" fmla="*/ 627125 h 627125"/>
              <a:gd name="connsiteX4" fmla="*/ 0 w 1271016"/>
              <a:gd name="connsiteY4" fmla="*/ 604266 h 6271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71016" h="627125">
                <a:moveTo>
                  <a:pt x="0" y="604266"/>
                </a:moveTo>
                <a:lnTo>
                  <a:pt x="1260347" y="0"/>
                </a:lnTo>
                <a:lnTo>
                  <a:pt x="1271016" y="22860"/>
                </a:lnTo>
                <a:lnTo>
                  <a:pt x="11430" y="627125"/>
                </a:lnTo>
                <a:lnTo>
                  <a:pt x="0" y="604266"/>
                </a:lnTo>
              </a:path>
            </a:pathLst>
          </a:custGeom>
          <a:solidFill>
            <a:srgbClr val="3D669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2" name="Freeform 3"/>
          <p:cNvSpPr/>
          <p:nvPr/>
        </p:nvSpPr>
        <p:spPr>
          <a:xfrm>
            <a:off x="2009966" y="3357140"/>
            <a:ext cx="610404" cy="54800"/>
          </a:xfrm>
          <a:custGeom>
            <a:avLst/>
            <a:gdLst>
              <a:gd name="connsiteX0" fmla="*/ 0 w 1259586"/>
              <a:gd name="connsiteY0" fmla="*/ 12954 h 25908"/>
              <a:gd name="connsiteX1" fmla="*/ 1259586 w 1259586"/>
              <a:gd name="connsiteY1" fmla="*/ 12954 h 259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9586" h="25908">
                <a:moveTo>
                  <a:pt x="0" y="12954"/>
                </a:moveTo>
                <a:lnTo>
                  <a:pt x="1259586" y="12954"/>
                </a:lnTo>
              </a:path>
            </a:pathLst>
          </a:custGeom>
          <a:ln w="25400">
            <a:solidFill>
              <a:srgbClr val="3D669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3" name="Freeform 3"/>
          <p:cNvSpPr/>
          <p:nvPr/>
        </p:nvSpPr>
        <p:spPr>
          <a:xfrm>
            <a:off x="2018183" y="3344934"/>
            <a:ext cx="520301" cy="681156"/>
          </a:xfrm>
          <a:custGeom>
            <a:avLst/>
            <a:gdLst>
              <a:gd name="connsiteX0" fmla="*/ 11430 w 1271016"/>
              <a:gd name="connsiteY0" fmla="*/ 0 h 627126"/>
              <a:gd name="connsiteX1" fmla="*/ 1271016 w 1271016"/>
              <a:gd name="connsiteY1" fmla="*/ 604265 h 627126"/>
              <a:gd name="connsiteX2" fmla="*/ 1260347 w 1271016"/>
              <a:gd name="connsiteY2" fmla="*/ 627126 h 627126"/>
              <a:gd name="connsiteX3" fmla="*/ 0 w 1271016"/>
              <a:gd name="connsiteY3" fmla="*/ 22859 h 627126"/>
              <a:gd name="connsiteX4" fmla="*/ 11430 w 1271016"/>
              <a:gd name="connsiteY4" fmla="*/ 0 h 6271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71016" h="627126">
                <a:moveTo>
                  <a:pt x="11430" y="0"/>
                </a:moveTo>
                <a:lnTo>
                  <a:pt x="1271016" y="604265"/>
                </a:lnTo>
                <a:lnTo>
                  <a:pt x="1260347" y="627126"/>
                </a:lnTo>
                <a:lnTo>
                  <a:pt x="0" y="22859"/>
                </a:lnTo>
                <a:lnTo>
                  <a:pt x="11430" y="0"/>
                </a:lnTo>
              </a:path>
            </a:pathLst>
          </a:custGeom>
          <a:solidFill>
            <a:srgbClr val="3D669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4" name="Freeform 3"/>
          <p:cNvSpPr/>
          <p:nvPr/>
        </p:nvSpPr>
        <p:spPr>
          <a:xfrm>
            <a:off x="2001821" y="3360021"/>
            <a:ext cx="523015" cy="1198331"/>
          </a:xfrm>
          <a:custGeom>
            <a:avLst/>
            <a:gdLst>
              <a:gd name="connsiteX0" fmla="*/ 17525 w 1277111"/>
              <a:gd name="connsiteY0" fmla="*/ 0 h 1226820"/>
              <a:gd name="connsiteX1" fmla="*/ 1277111 w 1277111"/>
              <a:gd name="connsiteY1" fmla="*/ 1208532 h 1226820"/>
              <a:gd name="connsiteX2" fmla="*/ 1259585 w 1277111"/>
              <a:gd name="connsiteY2" fmla="*/ 1226820 h 1226820"/>
              <a:gd name="connsiteX3" fmla="*/ 0 w 1277111"/>
              <a:gd name="connsiteY3" fmla="*/ 18288 h 1226820"/>
              <a:gd name="connsiteX4" fmla="*/ 17525 w 1277111"/>
              <a:gd name="connsiteY4" fmla="*/ 0 h 12268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77111" h="1226820">
                <a:moveTo>
                  <a:pt x="17525" y="0"/>
                </a:moveTo>
                <a:lnTo>
                  <a:pt x="1277111" y="1208532"/>
                </a:lnTo>
                <a:lnTo>
                  <a:pt x="1259585" y="1226820"/>
                </a:lnTo>
                <a:lnTo>
                  <a:pt x="0" y="18288"/>
                </a:lnTo>
                <a:lnTo>
                  <a:pt x="17525" y="0"/>
                </a:lnTo>
              </a:path>
            </a:pathLst>
          </a:custGeom>
          <a:solidFill>
            <a:srgbClr val="3D669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747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3892" y="2114595"/>
            <a:ext cx="2306471" cy="50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7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7541" y="2667613"/>
            <a:ext cx="2306470" cy="50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7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0925" y="3098667"/>
            <a:ext cx="1628978" cy="518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7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84586" y="3180974"/>
            <a:ext cx="2333074" cy="518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8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83893" y="3719924"/>
            <a:ext cx="2306470" cy="50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83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83200" y="4233286"/>
            <a:ext cx="2319517" cy="50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86" name="TextBox 1"/>
          <p:cNvSpPr txBox="1">
            <a:spLocks noChangeArrowheads="1"/>
          </p:cNvSpPr>
          <p:nvPr/>
        </p:nvSpPr>
        <p:spPr bwMode="auto">
          <a:xfrm>
            <a:off x="387082" y="203667"/>
            <a:ext cx="6270947" cy="648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b="1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一、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2016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年度</a:t>
            </a:r>
            <a:r>
              <a:rPr lang="en-US" altLang="zh-CN" sz="2800" b="1" dirty="0" err="1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省科学技术奖励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有关</a:t>
            </a:r>
            <a:r>
              <a:rPr lang="en-US" altLang="zh-CN" sz="2800" b="1" dirty="0" err="1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情况</a:t>
            </a:r>
            <a:endParaRPr lang="en-US" altLang="zh-CN" sz="2800" b="1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7488" name="TextBox 1"/>
          <p:cNvSpPr txBox="1">
            <a:spLocks noChangeArrowheads="1"/>
          </p:cNvSpPr>
          <p:nvPr/>
        </p:nvSpPr>
        <p:spPr bwMode="auto">
          <a:xfrm>
            <a:off x="549315" y="3216005"/>
            <a:ext cx="1384995" cy="3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dirty="0" err="1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省科学技术奖</a:t>
            </a:r>
            <a:endParaRPr lang="en-US" altLang="zh-CN" dirty="0">
              <a:solidFill>
                <a:srgbClr val="000000"/>
              </a:solidFill>
              <a:latin typeface="仿宋" pitchFamily="49" charset="-122"/>
              <a:ea typeface="仿宋" pitchFamily="49" charset="-122"/>
              <a:cs typeface="华文楷体"/>
            </a:endParaRPr>
          </a:p>
        </p:txBody>
      </p:sp>
      <p:sp>
        <p:nvSpPr>
          <p:cNvPr id="17489" name="TextBox 1"/>
          <p:cNvSpPr txBox="1">
            <a:spLocks noChangeArrowheads="1"/>
          </p:cNvSpPr>
          <p:nvPr/>
        </p:nvSpPr>
        <p:spPr bwMode="auto">
          <a:xfrm>
            <a:off x="2737638" y="2196999"/>
            <a:ext cx="1846659" cy="943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  <a:tabLst>
                <a:tab pos="228600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省科学技术最高奖</a:t>
            </a:r>
            <a:endParaRPr lang="en-US" altLang="zh-CN" dirty="0">
              <a:solidFill>
                <a:srgbClr val="000000"/>
              </a:solidFill>
              <a:latin typeface="仿宋" pitchFamily="49" charset="-122"/>
              <a:ea typeface="仿宋" pitchFamily="49" charset="-122"/>
              <a:cs typeface="华文楷体"/>
            </a:endParaRPr>
          </a:p>
          <a:p>
            <a:pPr>
              <a:lnSpc>
                <a:spcPts val="1000"/>
              </a:lnSpc>
              <a:tabLst>
                <a:tab pos="228600" algn="l"/>
              </a:tabLst>
            </a:pPr>
            <a:endParaRPr lang="en-US" altLang="zh-CN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ts val="1000"/>
              </a:lnSpc>
              <a:tabLst>
                <a:tab pos="228600" algn="l"/>
              </a:tabLst>
            </a:pPr>
            <a:endParaRPr lang="en-US" altLang="zh-CN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ts val="2700"/>
              </a:lnSpc>
              <a:tabLst>
                <a:tab pos="228600" algn="l"/>
              </a:tabLst>
            </a:pPr>
            <a:r>
              <a:rPr lang="en-US" altLang="zh-CN" dirty="0">
                <a:latin typeface="仿宋" pitchFamily="49" charset="-122"/>
                <a:ea typeface="仿宋" pitchFamily="49" charset="-122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省自然科学奖</a:t>
            </a:r>
            <a:endParaRPr lang="en-US" altLang="zh-CN" dirty="0">
              <a:solidFill>
                <a:srgbClr val="000000"/>
              </a:solidFill>
              <a:latin typeface="仿宋" pitchFamily="49" charset="-122"/>
              <a:ea typeface="仿宋" pitchFamily="49" charset="-122"/>
              <a:cs typeface="华文楷体"/>
            </a:endParaRPr>
          </a:p>
        </p:txBody>
      </p:sp>
      <p:sp>
        <p:nvSpPr>
          <p:cNvPr id="17490" name="TextBox 1"/>
          <p:cNvSpPr txBox="1">
            <a:spLocks noChangeArrowheads="1"/>
          </p:cNvSpPr>
          <p:nvPr/>
        </p:nvSpPr>
        <p:spPr bwMode="auto">
          <a:xfrm>
            <a:off x="2265528" y="3284318"/>
            <a:ext cx="27159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>
            <a:spAutoFit/>
          </a:bodyPr>
          <a:lstStyle/>
          <a:p>
            <a:pPr>
              <a:lnSpc>
                <a:spcPts val="2300"/>
              </a:lnSpc>
              <a:tabLst>
                <a:tab pos="457200" algn="l"/>
                <a:tab pos="685800" algn="l"/>
              </a:tabLst>
            </a:pPr>
            <a:r>
              <a:rPr lang="en-US" altLang="zh-CN" spc="-100" dirty="0">
                <a:latin typeface="Calibri" pitchFamily="34" charset="0"/>
              </a:rPr>
              <a:t>		</a:t>
            </a:r>
            <a:r>
              <a:rPr lang="en-US" altLang="zh-CN" spc="-100" dirty="0" err="1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省技术发明奖</a:t>
            </a:r>
            <a:endParaRPr lang="en-US" altLang="zh-CN" spc="-100" dirty="0">
              <a:solidFill>
                <a:srgbClr val="000000"/>
              </a:solidFill>
              <a:latin typeface="仿宋" pitchFamily="49" charset="-122"/>
              <a:ea typeface="仿宋" pitchFamily="49" charset="-122"/>
              <a:cs typeface="华文楷体"/>
            </a:endParaRPr>
          </a:p>
          <a:p>
            <a:pPr>
              <a:lnSpc>
                <a:spcPts val="1000"/>
              </a:lnSpc>
              <a:tabLst>
                <a:tab pos="457200" algn="l"/>
                <a:tab pos="685800" algn="l"/>
              </a:tabLst>
            </a:pPr>
            <a:endParaRPr lang="en-US" altLang="zh-CN" spc="-100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ts val="1000"/>
              </a:lnSpc>
              <a:tabLst>
                <a:tab pos="457200" algn="l"/>
                <a:tab pos="685800" algn="l"/>
              </a:tabLst>
            </a:pPr>
            <a:endParaRPr lang="en-US" altLang="zh-CN" spc="-100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ts val="1000"/>
              </a:lnSpc>
              <a:tabLst>
                <a:tab pos="457200" algn="l"/>
                <a:tab pos="685800" algn="l"/>
              </a:tabLst>
            </a:pPr>
            <a:endParaRPr lang="en-US" altLang="zh-CN" spc="-100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ts val="1000"/>
              </a:lnSpc>
              <a:tabLst>
                <a:tab pos="457200" algn="l"/>
                <a:tab pos="685800" algn="l"/>
              </a:tabLst>
            </a:pPr>
            <a:endParaRPr lang="en-US" altLang="zh-CN" spc="-100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ts val="2700"/>
              </a:lnSpc>
              <a:tabLst>
                <a:tab pos="457200" algn="l"/>
                <a:tab pos="685800" algn="l"/>
              </a:tabLst>
            </a:pPr>
            <a:r>
              <a:rPr lang="en-US" altLang="zh-CN" spc="-100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   </a:t>
            </a:r>
            <a:endParaRPr lang="en-US" altLang="zh-CN" spc="-100" dirty="0">
              <a:solidFill>
                <a:srgbClr val="000000"/>
              </a:solidFill>
              <a:latin typeface="仿宋" pitchFamily="49" charset="-122"/>
              <a:ea typeface="仿宋" pitchFamily="49" charset="-122"/>
              <a:cs typeface="华文楷体"/>
            </a:endParaRPr>
          </a:p>
        </p:txBody>
      </p:sp>
      <p:sp>
        <p:nvSpPr>
          <p:cNvPr id="17491" name="TextBox 1"/>
          <p:cNvSpPr txBox="1">
            <a:spLocks noChangeArrowheads="1"/>
          </p:cNvSpPr>
          <p:nvPr/>
        </p:nvSpPr>
        <p:spPr bwMode="auto">
          <a:xfrm>
            <a:off x="5199796" y="2481738"/>
            <a:ext cx="3694821" cy="610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>
            <a:spAutoFit/>
          </a:bodyPr>
          <a:lstStyle/>
          <a:p>
            <a:pPr>
              <a:lnSpc>
                <a:spcPts val="1000"/>
              </a:lnSpc>
              <a:tabLst>
                <a:tab pos="571500" algn="l"/>
                <a:tab pos="622300" algn="l"/>
              </a:tabLst>
            </a:pPr>
            <a:endParaRPr lang="en-US" altLang="zh-CN" dirty="0">
              <a:latin typeface="Calibri" pitchFamily="34" charset="0"/>
            </a:endParaRPr>
          </a:p>
          <a:p>
            <a:pPr>
              <a:lnSpc>
                <a:spcPts val="1000"/>
              </a:lnSpc>
              <a:tabLst>
                <a:tab pos="571500" algn="l"/>
                <a:tab pos="622300" algn="l"/>
              </a:tabLst>
            </a:pPr>
            <a:endParaRPr lang="en-US" altLang="zh-CN" dirty="0">
              <a:latin typeface="Calibri" pitchFamily="34" charset="0"/>
            </a:endParaRPr>
          </a:p>
          <a:p>
            <a:pPr>
              <a:lnSpc>
                <a:spcPts val="2400"/>
              </a:lnSpc>
              <a:tabLst>
                <a:tab pos="571500" algn="l"/>
                <a:tab pos="622300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11项</a:t>
            </a:r>
            <a:r>
              <a:rPr lang="zh-CN" altLang="en-US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（一等</a:t>
            </a:r>
            <a:r>
              <a:rPr lang="en-US" altLang="zh-CN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项、二等</a:t>
            </a:r>
            <a:r>
              <a:rPr lang="en-US" altLang="zh-CN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7</a:t>
            </a:r>
            <a:r>
              <a:rPr lang="zh-CN" altLang="en-US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项、三等</a:t>
            </a:r>
            <a:r>
              <a:rPr lang="en-US" altLang="zh-CN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项）</a:t>
            </a:r>
            <a:endParaRPr lang="en-US" altLang="zh-CN" dirty="0">
              <a:solidFill>
                <a:srgbClr val="000000"/>
              </a:solidFill>
              <a:latin typeface="仿宋" pitchFamily="49" charset="-122"/>
              <a:ea typeface="仿宋" pitchFamily="49" charset="-122"/>
              <a:cs typeface="华文楷体"/>
            </a:endParaRPr>
          </a:p>
        </p:txBody>
      </p:sp>
      <p:sp>
        <p:nvSpPr>
          <p:cNvPr id="17492" name="TextBox 1"/>
          <p:cNvSpPr txBox="1">
            <a:spLocks noChangeArrowheads="1"/>
          </p:cNvSpPr>
          <p:nvPr/>
        </p:nvSpPr>
        <p:spPr bwMode="auto">
          <a:xfrm>
            <a:off x="5145206" y="3273220"/>
            <a:ext cx="3998794" cy="854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>
            <a:spAutoFit/>
          </a:bodyPr>
          <a:lstStyle/>
          <a:p>
            <a:pPr>
              <a:lnSpc>
                <a:spcPts val="2300"/>
              </a:lnSpc>
              <a:tabLst>
                <a:tab pos="50800" algn="l"/>
                <a:tab pos="101600" algn="l"/>
              </a:tabLst>
            </a:pPr>
            <a:r>
              <a:rPr lang="en-US" altLang="zh-CN" dirty="0">
                <a:latin typeface="Calibri" pitchFamily="34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12项</a:t>
            </a:r>
            <a:r>
              <a:rPr lang="zh-CN" altLang="en-US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（一等</a:t>
            </a:r>
            <a:r>
              <a:rPr lang="en-US" altLang="zh-CN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5</a:t>
            </a:r>
            <a:r>
              <a:rPr lang="zh-CN" altLang="en-US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项、二等</a:t>
            </a:r>
            <a:r>
              <a:rPr lang="en-US" altLang="zh-CN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7</a:t>
            </a:r>
            <a:r>
              <a:rPr lang="zh-CN" altLang="en-US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项）</a:t>
            </a:r>
            <a:endParaRPr lang="en-US" altLang="zh-CN" dirty="0">
              <a:solidFill>
                <a:srgbClr val="000000"/>
              </a:solidFill>
              <a:latin typeface="仿宋" pitchFamily="49" charset="-122"/>
              <a:ea typeface="仿宋" pitchFamily="49" charset="-122"/>
              <a:cs typeface="华文楷体"/>
            </a:endParaRPr>
          </a:p>
          <a:p>
            <a:pPr>
              <a:lnSpc>
                <a:spcPts val="1000"/>
              </a:lnSpc>
              <a:tabLst>
                <a:tab pos="50800" algn="l"/>
                <a:tab pos="101600" algn="l"/>
              </a:tabLst>
            </a:pPr>
            <a:endParaRPr lang="en-US" altLang="zh-CN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ts val="1000"/>
              </a:lnSpc>
              <a:tabLst>
                <a:tab pos="50800" algn="l"/>
                <a:tab pos="101600" algn="l"/>
              </a:tabLst>
            </a:pPr>
            <a:endParaRPr lang="en-US" altLang="zh-CN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ts val="1000"/>
              </a:lnSpc>
              <a:tabLst>
                <a:tab pos="50800" algn="l"/>
                <a:tab pos="101600" algn="l"/>
              </a:tabLst>
            </a:pPr>
            <a:endParaRPr lang="en-US" altLang="zh-CN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ts val="1000"/>
              </a:lnSpc>
              <a:tabLst>
                <a:tab pos="50800" algn="l"/>
                <a:tab pos="101600" algn="l"/>
              </a:tabLst>
            </a:pPr>
            <a:endParaRPr lang="en-US" altLang="zh-CN" dirty="0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87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97540" y="5227093"/>
            <a:ext cx="2320120" cy="464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" name="TextBox 87"/>
          <p:cNvSpPr txBox="1"/>
          <p:nvPr/>
        </p:nvSpPr>
        <p:spPr>
          <a:xfrm>
            <a:off x="2768867" y="5240110"/>
            <a:ext cx="1915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合计</a:t>
            </a:r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139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项（人）</a:t>
            </a:r>
            <a:endParaRPr lang="zh-CN" altLang="en-US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106570" y="4930622"/>
            <a:ext cx="2381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人物奖：</a:t>
            </a:r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4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人</a:t>
            </a:r>
            <a:endParaRPr lang="zh-CN" altLang="en-US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159325" y="5634006"/>
            <a:ext cx="4750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项目奖（三大奖）：</a:t>
            </a:r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135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项</a:t>
            </a:r>
            <a:endParaRPr lang="zh-CN" altLang="en-US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152555" y="1514693"/>
            <a:ext cx="1118381" cy="387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  <a:tabLst>
                <a:tab pos="571500" algn="l"/>
                <a:tab pos="622300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授奖数</a:t>
            </a:r>
            <a:r>
              <a:rPr lang="zh-CN" altLang="en-US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量</a:t>
            </a:r>
            <a:endParaRPr lang="en-US" altLang="zh-CN" dirty="0">
              <a:solidFill>
                <a:srgbClr val="000000"/>
              </a:solidFill>
              <a:latin typeface="仿宋" pitchFamily="49" charset="-122"/>
              <a:ea typeface="仿宋" pitchFamily="49" charset="-122"/>
              <a:cs typeface="华文楷体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201529" y="2103015"/>
            <a:ext cx="1097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人</a:t>
            </a:r>
            <a:endParaRPr lang="zh-CN" altLang="en-US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2488872" y="4287882"/>
            <a:ext cx="2300630" cy="3909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700"/>
              </a:lnSpc>
              <a:tabLst>
                <a:tab pos="457200" algn="l"/>
                <a:tab pos="685800" algn="l"/>
              </a:tabLst>
            </a:pPr>
            <a:r>
              <a:rPr lang="en-US" altLang="zh-CN" kern="2000" spc="-200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省国际科学技术合作奖</a:t>
            </a:r>
            <a:endParaRPr lang="en-US" altLang="zh-CN" kern="2000" spc="-200" dirty="0">
              <a:solidFill>
                <a:srgbClr val="000000"/>
              </a:solidFill>
              <a:latin typeface="仿宋" pitchFamily="49" charset="-122"/>
              <a:ea typeface="仿宋" pitchFamily="49" charset="-122"/>
              <a:cs typeface="华文楷体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203094" y="3782915"/>
            <a:ext cx="2390398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700"/>
              </a:lnSpc>
              <a:tabLst>
                <a:tab pos="457200" algn="l"/>
                <a:tab pos="685800" algn="l"/>
              </a:tabLst>
            </a:pPr>
            <a:r>
              <a:rPr lang="en-US" altLang="zh-CN" spc="-100" dirty="0" smtClean="0">
                <a:latin typeface="仿宋" pitchFamily="49" charset="-122"/>
                <a:ea typeface="仿宋" pitchFamily="49" charset="-122"/>
              </a:rPr>
              <a:t>	</a:t>
            </a:r>
            <a:r>
              <a:rPr lang="en-US" altLang="zh-CN" spc="-100" dirty="0" err="1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省科学技术进步奖</a:t>
            </a:r>
            <a:endParaRPr lang="en-US" altLang="zh-CN" spc="-100" dirty="0">
              <a:solidFill>
                <a:srgbClr val="000000"/>
              </a:solidFill>
              <a:latin typeface="仿宋" pitchFamily="49" charset="-122"/>
              <a:ea typeface="仿宋" pitchFamily="49" charset="-122"/>
              <a:cs typeface="华文楷体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5084905" y="4260586"/>
            <a:ext cx="633507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700"/>
              </a:lnSpc>
              <a:tabLst>
                <a:tab pos="50800" algn="l"/>
                <a:tab pos="101600" algn="l"/>
              </a:tabLst>
            </a:pPr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3</a:t>
            </a:r>
            <a:r>
              <a:rPr lang="zh-CN" altLang="en-US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人</a:t>
            </a:r>
            <a:endParaRPr lang="en-US" altLang="zh-CN" dirty="0">
              <a:solidFill>
                <a:srgbClr val="000000"/>
              </a:solidFill>
              <a:latin typeface="仿宋" pitchFamily="49" charset="-122"/>
              <a:ea typeface="仿宋" pitchFamily="49" charset="-122"/>
              <a:cs typeface="华文楷体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124951" y="3755620"/>
            <a:ext cx="3916457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700"/>
              </a:lnSpc>
              <a:tabLst>
                <a:tab pos="50800" algn="l"/>
                <a:tab pos="101600" algn="l"/>
              </a:tabLst>
            </a:pPr>
            <a:r>
              <a:rPr lang="en-US" altLang="zh-CN" spc="-200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112</a:t>
            </a:r>
            <a:r>
              <a:rPr lang="zh-CN" altLang="en-US" spc="-200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项</a:t>
            </a:r>
            <a:r>
              <a:rPr lang="zh-CN" altLang="en-US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（</a:t>
            </a:r>
            <a:r>
              <a:rPr lang="zh-CN" altLang="en-US" spc="-200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一等</a:t>
            </a:r>
            <a:r>
              <a:rPr lang="en-US" altLang="zh-CN" spc="-200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18</a:t>
            </a:r>
            <a:r>
              <a:rPr lang="zh-CN" altLang="en-US" spc="-200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项、二等</a:t>
            </a:r>
            <a:r>
              <a:rPr lang="en-US" altLang="zh-CN" spc="-200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59</a:t>
            </a:r>
            <a:r>
              <a:rPr lang="zh-CN" altLang="en-US" spc="-200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项、三等</a:t>
            </a:r>
            <a:r>
              <a:rPr lang="en-US" altLang="zh-CN" spc="-200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35</a:t>
            </a:r>
            <a:r>
              <a:rPr lang="zh-CN" altLang="en-US" spc="-200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项</a:t>
            </a:r>
            <a:r>
              <a:rPr lang="zh-CN" altLang="en-US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华文楷体"/>
              </a:rPr>
              <a:t>）</a:t>
            </a:r>
            <a:endParaRPr lang="en-US" altLang="zh-CN" dirty="0">
              <a:solidFill>
                <a:srgbClr val="000000"/>
              </a:solidFill>
              <a:latin typeface="仿宋" pitchFamily="49" charset="-122"/>
              <a:ea typeface="仿宋" pitchFamily="49" charset="-122"/>
              <a:cs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86" name="TextBox 1"/>
          <p:cNvSpPr txBox="1">
            <a:spLocks noChangeArrowheads="1"/>
          </p:cNvSpPr>
          <p:nvPr/>
        </p:nvSpPr>
        <p:spPr bwMode="auto">
          <a:xfrm>
            <a:off x="346138" y="203668"/>
            <a:ext cx="5974392" cy="1854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2017年度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推荐工作主要注意事项</a:t>
            </a:r>
            <a:endParaRPr lang="en-US" altLang="zh-CN" sz="2800" b="1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ts val="4700"/>
              </a:lnSpc>
            </a:pPr>
            <a:endParaRPr lang="en-US" altLang="zh-CN" sz="2800" b="1" dirty="0" smtClean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ts val="4700"/>
              </a:lnSpc>
            </a:pPr>
            <a:endParaRPr lang="en-US" altLang="zh-CN" sz="3600" b="1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11200" y="1092365"/>
            <a:ext cx="7663543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（一）继续强化推荐单位（提名专家）责任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    推荐单位（提名专家）作为推荐工作的第一责任主体，负责提供省科技奖推荐书的填写、报送工作，自然科学奖、技术发明奖、科学技术进步奖的推荐意见、项目简介、客观评价须由推荐单位（提名专家）客观、如实、准确作出。</a:t>
            </a:r>
            <a:endParaRPr lang="en-US" altLang="zh-CN" sz="24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     </a:t>
            </a:r>
            <a:r>
              <a:rPr lang="zh-CN" altLang="en-US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推荐单位（提名专家）须及时在奖励系统中更新“单位信息维护”，填写主要联系人及紧急联系人相关信息，全部更新完毕后，才可进行项目推荐。</a:t>
            </a:r>
            <a:endParaRPr lang="en-US" altLang="zh-CN" sz="2400" dirty="0" smtClean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 smtClean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86" name="TextBox 1"/>
          <p:cNvSpPr txBox="1">
            <a:spLocks noChangeArrowheads="1"/>
          </p:cNvSpPr>
          <p:nvPr/>
        </p:nvSpPr>
        <p:spPr bwMode="auto">
          <a:xfrm>
            <a:off x="346138" y="203668"/>
            <a:ext cx="5974392" cy="1854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2017年度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推荐工作主要注意事项</a:t>
            </a:r>
            <a:endParaRPr lang="en-US" altLang="zh-CN" sz="2800" b="1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ts val="4700"/>
              </a:lnSpc>
            </a:pPr>
            <a:endParaRPr lang="en-US" altLang="zh-CN" sz="2800" b="1" dirty="0" smtClean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ts val="4700"/>
              </a:lnSpc>
            </a:pPr>
            <a:endParaRPr lang="en-US" altLang="zh-CN" sz="3600" b="1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11200" y="1092365"/>
            <a:ext cx="766354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（二）做好</a:t>
            </a:r>
            <a:r>
              <a:rPr lang="zh-CN" altLang="en-US" sz="2800" spc="-5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“历史论文专利查重”工作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    自</a:t>
            </a:r>
            <a:r>
              <a:rPr lang="en-US" altLang="zh-CN" sz="2400" dirty="0" smtClean="0">
                <a:latin typeface="仿宋" pitchFamily="49" charset="-122"/>
                <a:ea typeface="仿宋" pitchFamily="49" charset="-122"/>
              </a:rPr>
              <a:t>2016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年在省科技奖励推荐系统增加“历史论文专利查重”模块，推荐单位和参评对象（人）在正式提交推荐书前，务必查询参评项目所用论文、专利是否已在往年获奖项目中使用，杜绝支撑材料重复使用。</a:t>
            </a:r>
            <a:endParaRPr lang="en-US" altLang="zh-CN" sz="24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一旦发现本次参评项目所用论文、专利已在往年获奖项目中使用，将直接作为形式审查不合格项目对待。</a:t>
            </a:r>
            <a:endParaRPr lang="en-US" altLang="zh-CN" sz="2400" dirty="0" smtClean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仿宋" pitchFamily="49" charset="-122"/>
                <a:ea typeface="仿宋" pitchFamily="49" charset="-122"/>
              </a:rPr>
              <a:t>    </a:t>
            </a:r>
          </a:p>
          <a:p>
            <a:pPr>
              <a:lnSpc>
                <a:spcPct val="150000"/>
              </a:lnSpc>
            </a:pPr>
            <a:endParaRPr lang="zh-CN" altLang="en-US" sz="2400" dirty="0" smtClean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545910" y="942240"/>
            <a:ext cx="814771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（二）提高对论文、专利等支撑材料的填报要求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 </a:t>
            </a:r>
            <a:r>
              <a:rPr lang="zh-CN" altLang="en-US" sz="2800" dirty="0" smtClean="0"/>
              <a:t>    </a:t>
            </a:r>
            <a:r>
              <a:rPr lang="zh-CN" altLang="en-US" sz="2800" dirty="0" smtClean="0"/>
              <a:t> 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省</a:t>
            </a:r>
            <a:r>
              <a:rPr lang="zh-CN" altLang="en-US" sz="2000" dirty="0">
                <a:latin typeface="仿宋" pitchFamily="49" charset="-122"/>
                <a:ea typeface="仿宋" pitchFamily="49" charset="-122"/>
              </a:rPr>
              <a:t>科技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奖的论文支撑材料，奖励完成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人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必须为作者且经论文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第一作者或通讯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作者授权同意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，否则视为侵权，形式审查不合格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20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       </a:t>
            </a:r>
            <a:r>
              <a:rPr lang="zh-CN" altLang="en-US" sz="2000" dirty="0" smtClean="0"/>
              <a:t> 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推荐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省科技奖以专利作为支撑材料的，须注明专利有效状态，</a:t>
            </a:r>
            <a:r>
              <a:rPr lang="zh-CN" altLang="en-US" sz="20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并且须在纸质版附件材料中标出完成人或完成单位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20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20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使用软件著作权等未直接体现完成人贡献的支撑材料时，应有完成单位另附说明。</a:t>
            </a:r>
            <a:endParaRPr lang="en-US" altLang="zh-CN" sz="2000" dirty="0" smtClean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20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其他支撑材料须能充分体现完成人或完成单位对本项目的贡献，并且须在纸质版附件材料中标出，否则将不能作为支撑材料提供。</a:t>
            </a:r>
            <a:endParaRPr lang="en-US" altLang="zh-CN" sz="2000" dirty="0" smtClean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    </a:t>
            </a:r>
            <a:endParaRPr lang="zh-CN" altLang="en-US" sz="2000" dirty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346138" y="203668"/>
            <a:ext cx="6019277" cy="1210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2017年度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推荐工作主要注意事项</a:t>
            </a:r>
            <a:endParaRPr lang="en-US" altLang="zh-CN" sz="2800" b="1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ts val="4700"/>
              </a:lnSpc>
            </a:pPr>
            <a:endParaRPr lang="en-US" altLang="zh-CN" sz="3600" b="1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435808" y="1084890"/>
            <a:ext cx="782282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（三）评价性意见材料仅作为客观评价</a:t>
            </a:r>
            <a:endParaRPr lang="zh-CN" altLang="en-US" sz="2800" spc="-500" dirty="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    推荐书中所提供的评价性文件，如学术性评价性意见，以及国家相关部门的技术检测报告、验收意见、鉴定结论等材料</a:t>
            </a:r>
            <a:r>
              <a:rPr lang="zh-CN" altLang="en-US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仅作为第三方客观评价，不可作为完成人或完成单位的支撑材料。</a:t>
            </a: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346138" y="203668"/>
            <a:ext cx="6019277" cy="125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2017年度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推荐工作主要注意事项</a:t>
            </a:r>
            <a:endParaRPr lang="en-US" altLang="zh-CN" sz="2800" b="1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ts val="4700"/>
              </a:lnSpc>
            </a:pPr>
            <a:endParaRPr lang="en-US" altLang="zh-CN" sz="3600" b="1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724850" y="1106878"/>
            <a:ext cx="760635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（四）提交应用证明数据支撑材料</a:t>
            </a:r>
            <a:endParaRPr lang="en-US" altLang="zh-CN" sz="2800" dirty="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    强调应用证明的真实性、可靠性，须提供经济效益的有关说明及计算依据，</a:t>
            </a:r>
            <a:r>
              <a:rPr lang="zh-CN" altLang="en-US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以会计报表、单位财务部门核准出具的财务证明、税务证明、第三方机构出具的审核报告、已履行的销售合同等作为新增销售额和新增利润的数据来源。</a:t>
            </a:r>
            <a:endParaRPr lang="en-US" altLang="zh-CN" sz="2400" dirty="0" smtClean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建议由第三方机构</a:t>
            </a:r>
            <a:r>
              <a:rPr lang="zh-CN" altLang="en-US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提供经济社会效益支撑</a:t>
            </a:r>
            <a:r>
              <a:rPr lang="zh-CN" altLang="en-US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材料。</a:t>
            </a:r>
            <a:endParaRPr lang="en-US" altLang="zh-CN" sz="2400" dirty="0" smtClean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en-US" sz="24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应用单位在提供应用证明时应附支撑以上说明的证据资料，并标明关键数据。</a:t>
            </a:r>
            <a:endParaRPr lang="zh-CN" altLang="en-US" sz="2400" dirty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346138" y="203668"/>
            <a:ext cx="6019277" cy="1210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2017年度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推荐工作主要注意事项</a:t>
            </a:r>
            <a:endParaRPr lang="en-US" altLang="zh-CN" sz="2800" b="1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ts val="4700"/>
              </a:lnSpc>
            </a:pPr>
            <a:endParaRPr lang="en-US" altLang="zh-CN" sz="3600" b="1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大都市">
  <a:themeElements>
    <a:clrScheme name="大都市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大都市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大都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大都市">
    <a:dk1>
      <a:sysClr val="windowText" lastClr="000000"/>
    </a:dk1>
    <a:lt1>
      <a:sysClr val="window" lastClr="FFFFFF"/>
    </a:lt1>
    <a:dk2>
      <a:srgbClr val="162F33"/>
    </a:dk2>
    <a:lt2>
      <a:srgbClr val="EAF0E0"/>
    </a:lt2>
    <a:accent1>
      <a:srgbClr val="50B4C8"/>
    </a:accent1>
    <a:accent2>
      <a:srgbClr val="A8B97F"/>
    </a:accent2>
    <a:accent3>
      <a:srgbClr val="9B9256"/>
    </a:accent3>
    <a:accent4>
      <a:srgbClr val="657689"/>
    </a:accent4>
    <a:accent5>
      <a:srgbClr val="7A855D"/>
    </a:accent5>
    <a:accent6>
      <a:srgbClr val="84AC9D"/>
    </a:accent6>
    <a:hlink>
      <a:srgbClr val="2370CD"/>
    </a:hlink>
    <a:folHlink>
      <a:srgbClr val="87758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8340</TotalTime>
  <Words>1661</Words>
  <Application>Microsoft Office PowerPoint</Application>
  <PresentationFormat>全屏显示(4:3)</PresentationFormat>
  <Paragraphs>152</Paragraphs>
  <Slides>20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大都市</vt:lpstr>
      <vt:lpstr>欢迎参加 2017年度省科学技术奖 推荐答疑会</vt:lpstr>
      <vt:lpstr>2017年度山东省科学技术奖励 推荐工作介绍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云计算团队介绍</dc:title>
  <dc:creator>cloud</dc:creator>
  <cp:lastModifiedBy>1415wbl</cp:lastModifiedBy>
  <cp:revision>282</cp:revision>
  <dcterms:created xsi:type="dcterms:W3CDTF">2016-03-23T02:16:35Z</dcterms:created>
  <dcterms:modified xsi:type="dcterms:W3CDTF">2017-05-08T00:30:08Z</dcterms:modified>
</cp:coreProperties>
</file>